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1" r:id="rId1"/>
  </p:sldMasterIdLst>
  <p:sldIdLst>
    <p:sldId id="256" r:id="rId2"/>
    <p:sldId id="271" r:id="rId3"/>
    <p:sldId id="257" r:id="rId4"/>
    <p:sldId id="258" r:id="rId5"/>
    <p:sldId id="259" r:id="rId6"/>
    <p:sldId id="260" r:id="rId7"/>
    <p:sldId id="269" r:id="rId8"/>
    <p:sldId id="270" r:id="rId9"/>
    <p:sldId id="268" r:id="rId10"/>
    <p:sldId id="262" r:id="rId11"/>
    <p:sldId id="263" r:id="rId12"/>
    <p:sldId id="264" r:id="rId13"/>
    <p:sldId id="272" r:id="rId14"/>
    <p:sldId id="265" r:id="rId15"/>
    <p:sldId id="266" r:id="rId16"/>
    <p:sldId id="267" r:id="rId17"/>
    <p:sldId id="273" r:id="rId18"/>
    <p:sldId id="274" r:id="rId19"/>
    <p:sldId id="276" r:id="rId20"/>
    <p:sldId id="275" r:id="rId21"/>
    <p:sldId id="277" r:id="rId22"/>
    <p:sldId id="278" r:id="rId23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2.jpeg>
</file>

<file path=ppt/media/image13.jpeg>
</file>

<file path=ppt/media/image14.jpe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3.png>
</file>

<file path=ppt/media/image4.gif>
</file>

<file path=ppt/media/image5.gif>
</file>

<file path=ppt/media/image6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D701919-32AC-489B-9137-B7DE89997262}" type="datetimeFigureOut">
              <a:rPr lang="en-US" smtClean="0"/>
              <a:pPr>
                <a:defRPr/>
              </a:pPr>
              <a:t>6/11/2017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pPr>
              <a:defRPr/>
            </a:pPr>
            <a:fld id="{5216B0B8-A1F8-42A1-B10C-6D2A37889F9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180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1726E62-5286-490C-9248-543ABA76AA88}" type="datetimeFigureOut">
              <a:rPr lang="en-US" smtClean="0"/>
              <a:pPr>
                <a:defRPr/>
              </a:pPr>
              <a:t>6/11/2017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pPr>
              <a:defRPr/>
            </a:pPr>
            <a:fld id="{A7094D66-032C-4734-A0B0-1197A848AA6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33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6EC0915-9E48-49CB-A197-2067F652FA52}" type="datetimeFigureOut">
              <a:rPr lang="en-US" smtClean="0"/>
              <a:pPr>
                <a:defRPr/>
              </a:pPr>
              <a:t>6/11/2017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pPr>
              <a:defRPr/>
            </a:pPr>
            <a:fld id="{DDFF425C-C694-4C3D-97B0-5BFFBA9C5D1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555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FB73F7F-3636-4FDE-961F-F4C798AE70F4}" type="datetimeFigureOut">
              <a:rPr lang="en-US" smtClean="0"/>
              <a:pPr>
                <a:defRPr/>
              </a:pPr>
              <a:t>6/11/2017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pPr>
              <a:defRPr/>
            </a:pPr>
            <a:fld id="{837F2278-E36B-4476-ADF4-0F729E1552C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873678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4BE575A-86E0-48A9-B2B1-230C4590D696}" type="datetimeFigureOut">
              <a:rPr lang="en-US" smtClean="0"/>
              <a:pPr>
                <a:defRPr/>
              </a:pPr>
              <a:t>6/11/2017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pPr>
              <a:defRPr/>
            </a:pPr>
            <a:fld id="{45D4E019-CBE4-40AE-950E-F78D4BBFF3B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5798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EAC4003-9819-4BB1-9D1D-A0138472409B}" type="datetimeFigureOut">
              <a:rPr lang="en-US" smtClean="0"/>
              <a:pPr>
                <a:defRPr/>
              </a:pPr>
              <a:t>6/11/2017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F93BDB2-BB7F-492F-A54B-7BF578835E3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029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F8DEB08-E4DA-45A1-9680-01B7E5DAFCC9}" type="datetimeFigureOut">
              <a:rPr lang="en-US" smtClean="0"/>
              <a:pPr>
                <a:defRPr/>
              </a:pPr>
              <a:t>6/11/2017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8445604-5DBA-4443-880E-BE9C9B62CA3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3172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2EC192D-A084-4575-B111-25D217D04783}" type="datetimeFigureOut">
              <a:rPr lang="en-US" smtClean="0"/>
              <a:pPr>
                <a:defRPr/>
              </a:pPr>
              <a:t>6/11/2017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83B8475-544A-4C79-94D9-6F993446294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0502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pPr>
              <a:defRPr/>
            </a:pPr>
            <a:fld id="{9CD35358-C4AA-40E6-B5BC-3867124DA051}" type="datetimeFigureOut">
              <a:rPr lang="en-US" smtClean="0"/>
              <a:pPr>
                <a:defRPr/>
              </a:pPr>
              <a:t>6/11/2017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pPr>
              <a:defRPr/>
            </a:pPr>
            <a:fld id="{6D1B50CA-ECC6-4825-B1A8-DE564B0A54D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867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0E81B3D-7815-4A38-8F12-12DCABF2736A}" type="datetimeFigureOut">
              <a:rPr lang="en-US" smtClean="0"/>
              <a:pPr>
                <a:defRPr/>
              </a:pPr>
              <a:t>6/11/2017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95619B-2C6E-4AE0-B6DD-D2DCE786C9A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9114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F8A9E39-9F24-4EF4-A8F3-C17C8147D378}" type="datetimeFigureOut">
              <a:rPr lang="en-US" smtClean="0"/>
              <a:pPr>
                <a:defRPr/>
              </a:pPr>
              <a:t>6/11/2017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pPr>
              <a:defRPr/>
            </a:pPr>
            <a:fld id="{D3975015-D872-446D-B40B-B2B8B3A913E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794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6073B69-B6BE-438F-83C9-228FE22501DF}" type="datetimeFigureOut">
              <a:rPr lang="en-US" smtClean="0"/>
              <a:pPr>
                <a:defRPr/>
              </a:pPr>
              <a:t>6/11/2017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150A9C1-7791-49A0-B11B-3DFCB6E8725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961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0ED336-796B-4824-8F04-ED1508720F46}" type="datetimeFigureOut">
              <a:rPr lang="en-US" smtClean="0"/>
              <a:pPr>
                <a:defRPr/>
              </a:pPr>
              <a:t>6/11/2017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F867E4-6E71-4BC9-9606-B71B8F0A0C7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087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1A31310-10B4-42E9-8D41-8DBB20E3F0D5}" type="datetimeFigureOut">
              <a:rPr lang="en-US" smtClean="0"/>
              <a:pPr>
                <a:defRPr/>
              </a:pPr>
              <a:t>6/11/2017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0619B2C-7421-4D19-B7C7-E3C6CDF0BC4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033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D34CCB1-FDAC-46C3-AD2C-D8B71DAD439F}" type="datetimeFigureOut">
              <a:rPr lang="en-US" smtClean="0"/>
              <a:pPr>
                <a:defRPr/>
              </a:pPr>
              <a:t>6/11/2017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51384F4-B6D0-4CFE-BCEB-375329B4A69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720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DA2B81F-78D5-44FE-A6C4-EDF55B1CD00D}" type="datetimeFigureOut">
              <a:rPr lang="en-US" smtClean="0"/>
              <a:pPr>
                <a:defRPr/>
              </a:pPr>
              <a:t>6/11/2017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98AE79-ACD2-4C0C-9B2F-D31A85037CA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033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1B53D1D-865C-408A-AFDE-1208C6B0B6AA}" type="datetimeFigureOut">
              <a:rPr lang="en-US" smtClean="0"/>
              <a:pPr>
                <a:defRPr/>
              </a:pPr>
              <a:t>6/11/2017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3519307-9A9F-4D9B-9CBB-30F0529F837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941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2BE30429-42BD-49D6-B43B-5A5E2DCC0849}" type="datetimeFigureOut">
              <a:rPr lang="en-US" smtClean="0"/>
              <a:pPr>
                <a:defRPr/>
              </a:pPr>
              <a:t>6/11/2017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C01DEAFF-A129-4A9B-A62D-321A70EE432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8073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  <p:sldLayoutId id="2147483733" r:id="rId12"/>
    <p:sldLayoutId id="2147483734" r:id="rId13"/>
    <p:sldLayoutId id="2147483735" r:id="rId14"/>
    <p:sldLayoutId id="2147483736" r:id="rId15"/>
    <p:sldLayoutId id="2147483737" r:id="rId16"/>
    <p:sldLayoutId id="2147483738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openxmlformats.org/officeDocument/2006/relationships/image" Target="../media/image11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openxmlformats.org/officeDocument/2006/relationships/image" Target="../media/image11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openxmlformats.org/officeDocument/2006/relationships/image" Target="../media/image11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openxmlformats.org/officeDocument/2006/relationships/image" Target="../media/image11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FDF75"/>
            </a:gs>
            <a:gs pos="50000">
              <a:srgbClr val="8BC25D"/>
            </a:gs>
            <a:gs pos="100000">
              <a:srgbClr val="437527"/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6338" y="3048125"/>
            <a:ext cx="8638339" cy="722492"/>
          </a:xfrm>
        </p:spPr>
        <p:txBody>
          <a:bodyPr>
            <a:noAutofit/>
          </a:bodyPr>
          <a:lstStyle/>
          <a:p>
            <a:pPr algn="l" fontAlgn="auto">
              <a:spcAft>
                <a:spcPts val="0"/>
              </a:spcAft>
              <a:defRPr/>
            </a:pPr>
            <a:r>
              <a:rPr lang="zh-CN" altLang="en-US" sz="4400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基于实时时钟技术的加密算法设计</a:t>
            </a:r>
            <a:endParaRPr lang="en-US" sz="44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001" y="218641"/>
            <a:ext cx="2287712" cy="89625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401" y="132085"/>
            <a:ext cx="1069369" cy="106936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102903" y="3044825"/>
            <a:ext cx="30890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姓名：江润东</a:t>
            </a:r>
            <a:endParaRPr lang="en-US" altLang="zh-CN" sz="2400" dirty="0" smtClean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4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学</a:t>
            </a:r>
            <a:r>
              <a:rPr lang="zh-CN" altLang="en-US" sz="2400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号：</a:t>
            </a:r>
            <a:r>
              <a:rPr lang="en-US" altLang="zh-CN" sz="2400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1305054145</a:t>
            </a:r>
            <a:endParaRPr lang="en-US" sz="24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竖排标题 3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终端设备硬件组成</a:t>
            </a:r>
            <a:endParaRPr lang="en-US" altLang="en-US" dirty="0" smtClean="0">
              <a:solidFill>
                <a:srgbClr val="FF0000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0868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椭圆 6"/>
          <p:cNvSpPr/>
          <p:nvPr/>
        </p:nvSpPr>
        <p:spPr>
          <a:xfrm rot="172081">
            <a:off x="7237413" y="1905000"/>
            <a:ext cx="1474787" cy="9540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椭圆 7"/>
          <p:cNvSpPr/>
          <p:nvPr/>
        </p:nvSpPr>
        <p:spPr>
          <a:xfrm>
            <a:off x="4953000" y="2228850"/>
            <a:ext cx="914400" cy="13335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椭圆 8"/>
          <p:cNvSpPr/>
          <p:nvPr/>
        </p:nvSpPr>
        <p:spPr>
          <a:xfrm rot="297025">
            <a:off x="6767513" y="2914650"/>
            <a:ext cx="1981200" cy="1524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椭圆 9"/>
          <p:cNvSpPr/>
          <p:nvPr/>
        </p:nvSpPr>
        <p:spPr>
          <a:xfrm>
            <a:off x="2057400" y="2590800"/>
            <a:ext cx="1395413" cy="11366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椭圆 10"/>
          <p:cNvSpPr/>
          <p:nvPr/>
        </p:nvSpPr>
        <p:spPr>
          <a:xfrm>
            <a:off x="647700" y="2667000"/>
            <a:ext cx="1333500" cy="10096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2" name="椭圆 11"/>
          <p:cNvSpPr/>
          <p:nvPr/>
        </p:nvSpPr>
        <p:spPr>
          <a:xfrm>
            <a:off x="914400" y="5562600"/>
            <a:ext cx="2057400" cy="1066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13" name="直接箭头连接符 12"/>
          <p:cNvCxnSpPr>
            <a:stCxn id="10" idx="0"/>
          </p:cNvCxnSpPr>
          <p:nvPr/>
        </p:nvCxnSpPr>
        <p:spPr>
          <a:xfrm flipH="1" flipV="1">
            <a:off x="2667000" y="609600"/>
            <a:ext cx="88900" cy="19812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11" idx="1"/>
          </p:cNvCxnSpPr>
          <p:nvPr/>
        </p:nvCxnSpPr>
        <p:spPr>
          <a:xfrm flipH="1" flipV="1">
            <a:off x="557213" y="1143000"/>
            <a:ext cx="285750" cy="167163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12" idx="6"/>
          </p:cNvCxnSpPr>
          <p:nvPr/>
        </p:nvCxnSpPr>
        <p:spPr>
          <a:xfrm>
            <a:off x="2971800" y="6096000"/>
            <a:ext cx="1066800" cy="1143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8" idx="0"/>
          </p:cNvCxnSpPr>
          <p:nvPr/>
        </p:nvCxnSpPr>
        <p:spPr>
          <a:xfrm flipV="1">
            <a:off x="5410200" y="704850"/>
            <a:ext cx="290513" cy="15240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7" idx="0"/>
          </p:cNvCxnSpPr>
          <p:nvPr/>
        </p:nvCxnSpPr>
        <p:spPr>
          <a:xfrm flipH="1" flipV="1">
            <a:off x="7924800" y="990600"/>
            <a:ext cx="74613" cy="91598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/>
        </p:nvCxnSpPr>
        <p:spPr>
          <a:xfrm flipH="1">
            <a:off x="6723063" y="4419600"/>
            <a:ext cx="831850" cy="15240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>
            <a:spLocks noChangeArrowheads="1"/>
          </p:cNvSpPr>
          <p:nvPr/>
        </p:nvSpPr>
        <p:spPr bwMode="auto">
          <a:xfrm>
            <a:off x="30163" y="590550"/>
            <a:ext cx="132715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0000"/>
                </a:solidFill>
              </a:rPr>
              <a:t>串口模块</a:t>
            </a:r>
            <a:endParaRPr lang="en-US" altLang="zh-CN">
              <a:solidFill>
                <a:srgbClr val="FF0000"/>
              </a:solidFill>
            </a:endParaRPr>
          </a:p>
          <a:p>
            <a:pPr eaLnBrk="1" hangingPunct="1"/>
            <a:r>
              <a:rPr lang="en-US" altLang="zh-CN">
                <a:solidFill>
                  <a:srgbClr val="FF0000"/>
                </a:solidFill>
              </a:rPr>
              <a:t>MAX232</a:t>
            </a:r>
            <a:endParaRPr lang="en-US" altLang="en-US">
              <a:solidFill>
                <a:srgbClr val="FF0000"/>
              </a:solidFill>
            </a:endParaRPr>
          </a:p>
        </p:txBody>
      </p:sp>
      <p:sp>
        <p:nvSpPr>
          <p:cNvPr id="20" name="文本框 19"/>
          <p:cNvSpPr txBox="1">
            <a:spLocks noChangeArrowheads="1"/>
          </p:cNvSpPr>
          <p:nvPr/>
        </p:nvSpPr>
        <p:spPr bwMode="auto">
          <a:xfrm>
            <a:off x="2133600" y="57150"/>
            <a:ext cx="1319213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0000"/>
                </a:solidFill>
              </a:rPr>
              <a:t>按键模块</a:t>
            </a:r>
            <a:endParaRPr lang="en-US" altLang="zh-CN">
              <a:solidFill>
                <a:srgbClr val="FF0000"/>
              </a:solidFill>
            </a:endParaRPr>
          </a:p>
          <a:p>
            <a:pPr eaLnBrk="1" hangingPunct="1"/>
            <a:r>
              <a:rPr lang="en-US" altLang="zh-CN">
                <a:solidFill>
                  <a:srgbClr val="FF0000"/>
                </a:solidFill>
              </a:rPr>
              <a:t>PCF8563</a:t>
            </a:r>
            <a:endParaRPr lang="en-US" altLang="en-US">
              <a:solidFill>
                <a:srgbClr val="FF0000"/>
              </a:solidFill>
            </a:endParaRPr>
          </a:p>
        </p:txBody>
      </p:sp>
      <p:sp>
        <p:nvSpPr>
          <p:cNvPr id="21" name="文本框 20"/>
          <p:cNvSpPr txBox="1">
            <a:spLocks noChangeArrowheads="1"/>
          </p:cNvSpPr>
          <p:nvPr/>
        </p:nvSpPr>
        <p:spPr bwMode="auto">
          <a:xfrm>
            <a:off x="4038600" y="5943600"/>
            <a:ext cx="13716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en-US" altLang="zh-CN">
                <a:solidFill>
                  <a:srgbClr val="FF0000"/>
                </a:solidFill>
              </a:rPr>
              <a:t>OLED12864</a:t>
            </a:r>
          </a:p>
          <a:p>
            <a:pPr eaLnBrk="1" hangingPunct="1"/>
            <a:r>
              <a:rPr lang="zh-CN" altLang="en-US">
                <a:solidFill>
                  <a:srgbClr val="FF0000"/>
                </a:solidFill>
              </a:rPr>
              <a:t>显示屏</a:t>
            </a:r>
            <a:endParaRPr lang="en-US" altLang="en-US">
              <a:solidFill>
                <a:srgbClr val="FF0000"/>
              </a:solidFill>
            </a:endParaRPr>
          </a:p>
        </p:txBody>
      </p:sp>
      <p:sp>
        <p:nvSpPr>
          <p:cNvPr id="22" name="文本框 21"/>
          <p:cNvSpPr txBox="1">
            <a:spLocks noChangeArrowheads="1"/>
          </p:cNvSpPr>
          <p:nvPr/>
        </p:nvSpPr>
        <p:spPr bwMode="auto">
          <a:xfrm>
            <a:off x="6224588" y="5943600"/>
            <a:ext cx="1700212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en-US" altLang="zh-CN">
                <a:solidFill>
                  <a:srgbClr val="FF0000"/>
                </a:solidFill>
              </a:rPr>
              <a:t>GSM</a:t>
            </a:r>
            <a:r>
              <a:rPr lang="zh-CN" altLang="en-US">
                <a:solidFill>
                  <a:srgbClr val="FF0000"/>
                </a:solidFill>
              </a:rPr>
              <a:t>模块</a:t>
            </a:r>
            <a:endParaRPr lang="en-US" altLang="zh-CN">
              <a:solidFill>
                <a:srgbClr val="FF0000"/>
              </a:solidFill>
            </a:endParaRPr>
          </a:p>
          <a:p>
            <a:pPr eaLnBrk="1" hangingPunct="1"/>
            <a:r>
              <a:rPr lang="en-US" altLang="zh-CN">
                <a:solidFill>
                  <a:srgbClr val="FF0000"/>
                </a:solidFill>
              </a:rPr>
              <a:t>SIM800A</a:t>
            </a:r>
            <a:endParaRPr lang="en-US" altLang="en-US">
              <a:solidFill>
                <a:srgbClr val="FF0000"/>
              </a:solidFill>
            </a:endParaRPr>
          </a:p>
        </p:txBody>
      </p:sp>
      <p:sp>
        <p:nvSpPr>
          <p:cNvPr id="23" name="文本框 22"/>
          <p:cNvSpPr txBox="1">
            <a:spLocks noChangeArrowheads="1"/>
          </p:cNvSpPr>
          <p:nvPr/>
        </p:nvSpPr>
        <p:spPr bwMode="auto">
          <a:xfrm>
            <a:off x="5276850" y="160338"/>
            <a:ext cx="1708150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0000"/>
                </a:solidFill>
              </a:rPr>
              <a:t>无线模块</a:t>
            </a:r>
            <a:endParaRPr lang="en-US" altLang="zh-CN">
              <a:solidFill>
                <a:srgbClr val="FF0000"/>
              </a:solidFill>
            </a:endParaRPr>
          </a:p>
          <a:p>
            <a:pPr eaLnBrk="1" hangingPunct="1"/>
            <a:r>
              <a:rPr lang="en-US" altLang="zh-CN">
                <a:solidFill>
                  <a:srgbClr val="FF0000"/>
                </a:solidFill>
              </a:rPr>
              <a:t>nRF401</a:t>
            </a:r>
            <a:endParaRPr lang="en-US" altLang="en-US">
              <a:solidFill>
                <a:srgbClr val="FF0000"/>
              </a:solidFill>
            </a:endParaRPr>
          </a:p>
        </p:txBody>
      </p:sp>
      <p:sp>
        <p:nvSpPr>
          <p:cNvPr id="24" name="文本框 23"/>
          <p:cNvSpPr txBox="1">
            <a:spLocks noChangeArrowheads="1"/>
          </p:cNvSpPr>
          <p:nvPr/>
        </p:nvSpPr>
        <p:spPr bwMode="auto">
          <a:xfrm>
            <a:off x="7385050" y="646113"/>
            <a:ext cx="14208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FF0000"/>
                </a:solidFill>
              </a:rPr>
              <a:t>GPS</a:t>
            </a:r>
            <a:r>
              <a:rPr lang="zh-CN" altLang="en-US">
                <a:solidFill>
                  <a:srgbClr val="FF0000"/>
                </a:solidFill>
              </a:rPr>
              <a:t>模块</a:t>
            </a:r>
            <a:endParaRPr lang="en-US" altLang="en-US">
              <a:solidFill>
                <a:srgbClr val="FF0000"/>
              </a:solidFill>
            </a:endParaRPr>
          </a:p>
        </p:txBody>
      </p:sp>
      <p:pic>
        <p:nvPicPr>
          <p:cNvPr id="25622" name="图片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8075" y="5426075"/>
            <a:ext cx="1336675" cy="1339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9" grpId="0"/>
      <p:bldP spid="20" grpId="0"/>
      <p:bldP spid="21" grpId="0"/>
      <p:bldP spid="22" grpId="0"/>
      <p:bldP spid="23" grpId="0"/>
      <p:bldP spid="2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竖排标题 3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用户设备</a:t>
            </a:r>
            <a:r>
              <a:rPr lang="zh-CN" altLang="en-US" dirty="0">
                <a:solidFill>
                  <a:srgbClr val="FF0000"/>
                </a:solidFill>
              </a:rPr>
              <a:t>硬件组成</a:t>
            </a:r>
            <a:endParaRPr lang="en-US" altLang="en-US" dirty="0" smtClean="0">
              <a:solidFill>
                <a:srgbClr val="FF0000"/>
              </a:solidFill>
            </a:endParaRPr>
          </a:p>
        </p:txBody>
      </p:sp>
      <p:pic>
        <p:nvPicPr>
          <p:cNvPr id="6" name="内容占位符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067800" cy="684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椭圆 6"/>
          <p:cNvSpPr/>
          <p:nvPr/>
        </p:nvSpPr>
        <p:spPr>
          <a:xfrm>
            <a:off x="5105400" y="1833563"/>
            <a:ext cx="1371600" cy="1066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椭圆 7"/>
          <p:cNvSpPr/>
          <p:nvPr/>
        </p:nvSpPr>
        <p:spPr>
          <a:xfrm>
            <a:off x="4438650" y="3694113"/>
            <a:ext cx="1333500" cy="838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椭圆 8"/>
          <p:cNvSpPr/>
          <p:nvPr/>
        </p:nvSpPr>
        <p:spPr>
          <a:xfrm>
            <a:off x="381000" y="3279775"/>
            <a:ext cx="1447800" cy="7747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椭圆 9"/>
          <p:cNvSpPr/>
          <p:nvPr/>
        </p:nvSpPr>
        <p:spPr>
          <a:xfrm>
            <a:off x="598488" y="1878013"/>
            <a:ext cx="1905000" cy="1295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椭圆 10"/>
          <p:cNvSpPr/>
          <p:nvPr/>
        </p:nvSpPr>
        <p:spPr>
          <a:xfrm>
            <a:off x="3143250" y="2595563"/>
            <a:ext cx="762000" cy="1066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12" name="直接箭头连接符 11"/>
          <p:cNvCxnSpPr/>
          <p:nvPr/>
        </p:nvCxnSpPr>
        <p:spPr>
          <a:xfrm flipV="1">
            <a:off x="6477000" y="1071563"/>
            <a:ext cx="990600" cy="11430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8" idx="5"/>
          </p:cNvCxnSpPr>
          <p:nvPr/>
        </p:nvCxnSpPr>
        <p:spPr>
          <a:xfrm>
            <a:off x="5576888" y="4408488"/>
            <a:ext cx="1223962" cy="91281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11" idx="4"/>
          </p:cNvCxnSpPr>
          <p:nvPr/>
        </p:nvCxnSpPr>
        <p:spPr>
          <a:xfrm flipH="1">
            <a:off x="2743200" y="3662363"/>
            <a:ext cx="781050" cy="22860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10" idx="0"/>
          </p:cNvCxnSpPr>
          <p:nvPr/>
        </p:nvCxnSpPr>
        <p:spPr>
          <a:xfrm flipV="1">
            <a:off x="1550988" y="766763"/>
            <a:ext cx="49212" cy="111125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9" idx="4"/>
          </p:cNvCxnSpPr>
          <p:nvPr/>
        </p:nvCxnSpPr>
        <p:spPr>
          <a:xfrm flipH="1">
            <a:off x="914400" y="4054475"/>
            <a:ext cx="190500" cy="90328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>
            <a:spLocks noChangeArrowheads="1"/>
          </p:cNvSpPr>
          <p:nvPr/>
        </p:nvSpPr>
        <p:spPr bwMode="auto">
          <a:xfrm>
            <a:off x="1109663" y="368300"/>
            <a:ext cx="1284287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0000"/>
                </a:solidFill>
              </a:rPr>
              <a:t>按键模块</a:t>
            </a:r>
            <a:endParaRPr lang="en-US" altLang="en-US">
              <a:solidFill>
                <a:srgbClr val="FF0000"/>
              </a:solidFill>
            </a:endParaRPr>
          </a:p>
        </p:txBody>
      </p:sp>
      <p:sp>
        <p:nvSpPr>
          <p:cNvPr id="18" name="文本框 17"/>
          <p:cNvSpPr txBox="1">
            <a:spLocks noChangeArrowheads="1"/>
          </p:cNvSpPr>
          <p:nvPr/>
        </p:nvSpPr>
        <p:spPr bwMode="auto">
          <a:xfrm>
            <a:off x="396875" y="4968875"/>
            <a:ext cx="101758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en-US" altLang="zh-CN">
                <a:solidFill>
                  <a:srgbClr val="FF0000"/>
                </a:solidFill>
              </a:rPr>
              <a:t>GPS</a:t>
            </a:r>
            <a:r>
              <a:rPr lang="zh-CN" altLang="en-US">
                <a:solidFill>
                  <a:srgbClr val="FF0000"/>
                </a:solidFill>
              </a:rPr>
              <a:t>模块</a:t>
            </a:r>
            <a:endParaRPr lang="en-US" altLang="en-US">
              <a:solidFill>
                <a:srgbClr val="FF0000"/>
              </a:solidFill>
            </a:endParaRPr>
          </a:p>
        </p:txBody>
      </p:sp>
      <p:sp>
        <p:nvSpPr>
          <p:cNvPr id="19" name="文本框 18"/>
          <p:cNvSpPr txBox="1">
            <a:spLocks noChangeArrowheads="1"/>
          </p:cNvSpPr>
          <p:nvPr/>
        </p:nvSpPr>
        <p:spPr bwMode="auto">
          <a:xfrm>
            <a:off x="2124075" y="5934075"/>
            <a:ext cx="123825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0000"/>
                </a:solidFill>
              </a:rPr>
              <a:t>无线模块</a:t>
            </a:r>
            <a:endParaRPr lang="en-US" altLang="zh-CN">
              <a:solidFill>
                <a:srgbClr val="FF0000"/>
              </a:solidFill>
            </a:endParaRPr>
          </a:p>
          <a:p>
            <a:pPr eaLnBrk="1" hangingPunct="1"/>
            <a:r>
              <a:rPr lang="en-US" altLang="en-US">
                <a:solidFill>
                  <a:srgbClr val="FF0000"/>
                </a:solidFill>
              </a:rPr>
              <a:t>nRF2401</a:t>
            </a:r>
          </a:p>
        </p:txBody>
      </p:sp>
      <p:sp>
        <p:nvSpPr>
          <p:cNvPr id="20" name="文本框 19"/>
          <p:cNvSpPr txBox="1">
            <a:spLocks noChangeArrowheads="1"/>
          </p:cNvSpPr>
          <p:nvPr/>
        </p:nvSpPr>
        <p:spPr bwMode="auto">
          <a:xfrm>
            <a:off x="7467600" y="749300"/>
            <a:ext cx="139065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0000"/>
                </a:solidFill>
              </a:rPr>
              <a:t>时钟模块</a:t>
            </a:r>
            <a:endParaRPr lang="en-US" altLang="zh-CN">
              <a:solidFill>
                <a:srgbClr val="FF0000"/>
              </a:solidFill>
            </a:endParaRPr>
          </a:p>
          <a:p>
            <a:pPr eaLnBrk="1" hangingPunct="1"/>
            <a:r>
              <a:rPr lang="en-US" altLang="zh-CN">
                <a:solidFill>
                  <a:srgbClr val="FF0000"/>
                </a:solidFill>
              </a:rPr>
              <a:t>PCF8563</a:t>
            </a:r>
            <a:endParaRPr lang="en-US" altLang="en-US">
              <a:solidFill>
                <a:srgbClr val="FF0000"/>
              </a:solidFill>
            </a:endParaRPr>
          </a:p>
        </p:txBody>
      </p:sp>
      <p:sp>
        <p:nvSpPr>
          <p:cNvPr id="21" name="文本框 20"/>
          <p:cNvSpPr txBox="1">
            <a:spLocks noChangeArrowheads="1"/>
          </p:cNvSpPr>
          <p:nvPr/>
        </p:nvSpPr>
        <p:spPr bwMode="auto">
          <a:xfrm>
            <a:off x="6800850" y="5186363"/>
            <a:ext cx="1276350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0000"/>
                </a:solidFill>
              </a:rPr>
              <a:t>串口模块</a:t>
            </a:r>
            <a:endParaRPr lang="en-US" altLang="zh-CN">
              <a:solidFill>
                <a:srgbClr val="FF0000"/>
              </a:solidFill>
            </a:endParaRPr>
          </a:p>
          <a:p>
            <a:pPr eaLnBrk="1" hangingPunct="1"/>
            <a:r>
              <a:rPr lang="en-US" altLang="zh-CN">
                <a:solidFill>
                  <a:srgbClr val="FF0000"/>
                </a:solidFill>
              </a:rPr>
              <a:t>MAX232</a:t>
            </a:r>
            <a:endParaRPr lang="en-US" altLang="en-US">
              <a:solidFill>
                <a:srgbClr val="FF0000"/>
              </a:solidFill>
            </a:endParaRPr>
          </a:p>
        </p:txBody>
      </p:sp>
      <p:pic>
        <p:nvPicPr>
          <p:cNvPr id="26643" name="图片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8075" y="5426075"/>
            <a:ext cx="1336675" cy="1339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7" grpId="0"/>
      <p:bldP spid="18" grpId="0"/>
      <p:bldP spid="19" grpId="0"/>
      <p:bldP spid="20" grpId="0"/>
      <p:bldP spid="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竖排标题 1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单片机最小系统</a:t>
            </a:r>
            <a:endParaRPr lang="en-US" altLang="en-US" dirty="0" smtClean="0">
              <a:solidFill>
                <a:srgbClr val="FF0000"/>
              </a:solidFill>
            </a:endParaRPr>
          </a:p>
        </p:txBody>
      </p:sp>
      <p:pic>
        <p:nvPicPr>
          <p:cNvPr id="27651" name="内容占位符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063038" cy="6840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流程</a:t>
            </a:r>
            <a:endParaRPr lang="en-US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 smtClean="0"/>
              <a:t>初始化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握手（用户与终端相互验证）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发送验证码（再次验证）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zh-CN" altLang="en-US" dirty="0"/>
              <a:t>解锁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78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FDF75"/>
            </a:gs>
            <a:gs pos="49000">
              <a:srgbClr val="8BC25D"/>
            </a:gs>
            <a:gs pos="100000">
              <a:srgbClr val="437527"/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1300" y="3811588"/>
            <a:ext cx="1262063" cy="1122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688" y="3201988"/>
            <a:ext cx="1576387" cy="131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6" name="文本框 6"/>
          <p:cNvSpPr txBox="1">
            <a:spLocks noChangeArrowheads="1"/>
          </p:cNvSpPr>
          <p:nvPr/>
        </p:nvSpPr>
        <p:spPr bwMode="auto">
          <a:xfrm>
            <a:off x="10551746" y="1101376"/>
            <a:ext cx="222507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 sz="2400" dirty="0" smtClean="0">
                <a:solidFill>
                  <a:srgbClr val="FF0000"/>
                </a:solidFill>
              </a:rPr>
              <a:t>开机初始化</a:t>
            </a:r>
            <a:endParaRPr lang="en-US" altLang="en-US" sz="2400" dirty="0">
              <a:solidFill>
                <a:srgbClr val="FF0000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4500" y="139700"/>
            <a:ext cx="1663700" cy="166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云形标注 8"/>
          <p:cNvSpPr/>
          <p:nvPr/>
        </p:nvSpPr>
        <p:spPr>
          <a:xfrm>
            <a:off x="3897381" y="904875"/>
            <a:ext cx="1219200" cy="977900"/>
          </a:xfrm>
          <a:prstGeom prst="cloudCallout">
            <a:avLst>
              <a:gd name="adj1" fmla="val 77227"/>
              <a:gd name="adj2" fmla="val -46158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rgbClr val="000000"/>
                </a:solidFill>
              </a:rPr>
              <a:t>时间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0" name="文本框 9"/>
          <p:cNvSpPr txBox="1">
            <a:spLocks noChangeArrowheads="1"/>
          </p:cNvSpPr>
          <p:nvPr/>
        </p:nvSpPr>
        <p:spPr bwMode="auto">
          <a:xfrm>
            <a:off x="669925" y="4508500"/>
            <a:ext cx="205898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 sz="3200">
                <a:solidFill>
                  <a:schemeClr val="bg1"/>
                </a:solidFill>
              </a:rPr>
              <a:t>初始化</a:t>
            </a:r>
            <a:r>
              <a:rPr lang="en-US" altLang="zh-CN" sz="3200">
                <a:solidFill>
                  <a:schemeClr val="bg1"/>
                </a:solidFill>
              </a:rPr>
              <a:t>……</a:t>
            </a:r>
            <a:endParaRPr lang="en-US" altLang="en-US" sz="320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>
            <a:spLocks noChangeArrowheads="1"/>
          </p:cNvSpPr>
          <p:nvPr/>
        </p:nvSpPr>
        <p:spPr bwMode="auto">
          <a:xfrm>
            <a:off x="8904288" y="4933950"/>
            <a:ext cx="205898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 sz="3200">
                <a:solidFill>
                  <a:schemeClr val="bg1"/>
                </a:solidFill>
              </a:rPr>
              <a:t>初始化</a:t>
            </a:r>
            <a:r>
              <a:rPr lang="en-US" altLang="zh-CN" sz="3200">
                <a:solidFill>
                  <a:schemeClr val="bg1"/>
                </a:solidFill>
              </a:rPr>
              <a:t>……</a:t>
            </a:r>
            <a:endParaRPr lang="en-US" altLang="en-US" sz="320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>
            <a:spLocks noChangeArrowheads="1"/>
          </p:cNvSpPr>
          <p:nvPr/>
        </p:nvSpPr>
        <p:spPr bwMode="auto">
          <a:xfrm>
            <a:off x="669925" y="4508500"/>
            <a:ext cx="230981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 sz="3200">
                <a:solidFill>
                  <a:schemeClr val="bg1"/>
                </a:solidFill>
              </a:rPr>
              <a:t>初始化完成</a:t>
            </a:r>
            <a:endParaRPr lang="en-US" altLang="en-US" sz="320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>
            <a:spLocks noChangeArrowheads="1"/>
          </p:cNvSpPr>
          <p:nvPr/>
        </p:nvSpPr>
        <p:spPr bwMode="auto">
          <a:xfrm>
            <a:off x="8904288" y="4938713"/>
            <a:ext cx="2309812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 sz="3200">
                <a:solidFill>
                  <a:schemeClr val="bg1"/>
                </a:solidFill>
              </a:rPr>
              <a:t>初始化完成</a:t>
            </a:r>
            <a:endParaRPr lang="en-US" altLang="en-US" sz="3200">
              <a:solidFill>
                <a:schemeClr val="bg1"/>
              </a:solidFill>
            </a:endParaRPr>
          </a:p>
        </p:txBody>
      </p:sp>
      <p:sp>
        <p:nvSpPr>
          <p:cNvPr id="14" name="云形标注 13"/>
          <p:cNvSpPr/>
          <p:nvPr/>
        </p:nvSpPr>
        <p:spPr>
          <a:xfrm>
            <a:off x="3897381" y="904875"/>
            <a:ext cx="1219200" cy="977900"/>
          </a:xfrm>
          <a:prstGeom prst="cloudCallout">
            <a:avLst>
              <a:gd name="adj1" fmla="val 77227"/>
              <a:gd name="adj2" fmla="val -4472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rgbClr val="000000"/>
                </a:solidFill>
              </a:rPr>
              <a:t>时间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5" name="文本框 14"/>
          <p:cNvSpPr txBox="1">
            <a:spLocks noChangeArrowheads="1"/>
          </p:cNvSpPr>
          <p:nvPr/>
        </p:nvSpPr>
        <p:spPr bwMode="auto">
          <a:xfrm>
            <a:off x="1069649" y="5543612"/>
            <a:ext cx="1420331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 sz="3200" dirty="0">
                <a:solidFill>
                  <a:schemeClr val="bg1"/>
                </a:solidFill>
              </a:rPr>
              <a:t>用户端</a:t>
            </a:r>
            <a:endParaRPr lang="en-US" altLang="en-US" sz="3200" dirty="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>
            <a:spLocks noChangeArrowheads="1"/>
          </p:cNvSpPr>
          <p:nvPr/>
        </p:nvSpPr>
        <p:spPr bwMode="auto">
          <a:xfrm>
            <a:off x="9184909" y="5578387"/>
            <a:ext cx="136683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 sz="3200" dirty="0">
                <a:solidFill>
                  <a:schemeClr val="bg1"/>
                </a:solidFill>
              </a:rPr>
              <a:t>终端</a:t>
            </a:r>
            <a:endParaRPr lang="en-US" altLang="en-US" sz="3200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584381" y="3516025"/>
            <a:ext cx="1922600" cy="58477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</a:rPr>
              <a:t>GPS</a:t>
            </a:r>
            <a:r>
              <a:rPr lang="zh-CN" altLang="en-US" sz="3200" dirty="0" smtClean="0">
                <a:solidFill>
                  <a:schemeClr val="bg1"/>
                </a:solidFill>
              </a:rPr>
              <a:t>模块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90373" y="3923724"/>
            <a:ext cx="1922600" cy="58477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</a:rPr>
              <a:t>GPS</a:t>
            </a:r>
            <a:r>
              <a:rPr lang="zh-CN" altLang="en-US" sz="3200" dirty="0" smtClean="0">
                <a:solidFill>
                  <a:schemeClr val="bg1"/>
                </a:solidFill>
              </a:rPr>
              <a:t>模块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" name="左右箭头 2"/>
          <p:cNvSpPr/>
          <p:nvPr/>
        </p:nvSpPr>
        <p:spPr>
          <a:xfrm>
            <a:off x="2160104" y="3657600"/>
            <a:ext cx="424277" cy="291548"/>
          </a:xfrm>
          <a:prstGeom prst="left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左右箭头 3"/>
          <p:cNvSpPr/>
          <p:nvPr/>
        </p:nvSpPr>
        <p:spPr>
          <a:xfrm>
            <a:off x="8830435" y="4072586"/>
            <a:ext cx="419100" cy="287049"/>
          </a:xfrm>
          <a:prstGeom prst="left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左右箭头 6"/>
          <p:cNvSpPr/>
          <p:nvPr/>
        </p:nvSpPr>
        <p:spPr>
          <a:xfrm rot="16200000">
            <a:off x="1224826" y="2704893"/>
            <a:ext cx="730111" cy="425450"/>
          </a:xfrm>
          <a:prstGeom prst="left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左右箭头 18"/>
          <p:cNvSpPr/>
          <p:nvPr/>
        </p:nvSpPr>
        <p:spPr>
          <a:xfrm rot="16200000">
            <a:off x="9397276" y="3279845"/>
            <a:ext cx="730111" cy="425450"/>
          </a:xfrm>
          <a:prstGeom prst="left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文本框 17"/>
          <p:cNvSpPr txBox="1"/>
          <p:nvPr/>
        </p:nvSpPr>
        <p:spPr>
          <a:xfrm>
            <a:off x="704573" y="1980499"/>
            <a:ext cx="1866555" cy="58477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</a:rPr>
              <a:t>时钟模块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866189" y="2551274"/>
            <a:ext cx="1866555" cy="58477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</a:rPr>
              <a:t>时钟模块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82880" y="1882774"/>
            <a:ext cx="4515730" cy="363537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矩形 21"/>
          <p:cNvSpPr/>
          <p:nvPr/>
        </p:nvSpPr>
        <p:spPr>
          <a:xfrm>
            <a:off x="6682154" y="2124222"/>
            <a:ext cx="5120640" cy="339392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7.40741E-7 L -0.11159 0.46968 " pathEditMode="relative" rAng="0" ptsTypes="AA">
                                      <p:cBhvr>
                                        <p:cTn id="6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86" y="23472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7.40741E-7 L 0.1836 0.5162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80" y="258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158 0.46968 L -0.33151 0.15278 " pathEditMode="relative" rAng="0" ptsTypes="AA">
                                      <p:cBhvr>
                                        <p:cTn id="73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81" y="-15949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836 0.5162 L 0.34102 0.33009 " pathEditMode="relative" rAng="0" ptsTypes="AA">
                                      <p:cBhvr>
                                        <p:cTn id="7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65" y="-93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 animBg="1"/>
      <p:bldP spid="9" grpId="2" animBg="1"/>
      <p:bldP spid="9" grpId="3" animBg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1" animBg="1"/>
      <p:bldP spid="14" grpId="2" animBg="1"/>
      <p:bldP spid="14" grpId="3" animBg="1"/>
      <p:bldP spid="15" grpId="0"/>
      <p:bldP spid="16" grpId="0"/>
      <p:bldP spid="2" grpId="0" animBg="1"/>
      <p:bldP spid="17" grpId="0" animBg="1"/>
      <p:bldP spid="3" grpId="0" animBg="1"/>
      <p:bldP spid="4" grpId="0" animBg="1"/>
      <p:bldP spid="20" grpId="0" animBg="1"/>
      <p:bldP spid="2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FDF75"/>
            </a:gs>
            <a:gs pos="50000">
              <a:srgbClr val="8BC25D"/>
            </a:gs>
            <a:gs pos="100000">
              <a:srgbClr val="437527"/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6245" y="4707541"/>
            <a:ext cx="1395373" cy="135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967" y="4783349"/>
            <a:ext cx="1844425" cy="131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943684" y="4943146"/>
            <a:ext cx="150870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 sz="2800" dirty="0">
                <a:solidFill>
                  <a:schemeClr val="bg1"/>
                </a:solidFill>
              </a:rPr>
              <a:t>用户端</a:t>
            </a:r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9060367" y="4882166"/>
            <a:ext cx="1383569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 sz="3200" dirty="0">
                <a:solidFill>
                  <a:schemeClr val="bg1"/>
                </a:solidFill>
              </a:rPr>
              <a:t>终端</a:t>
            </a:r>
            <a:endParaRPr lang="en-US" altLang="en-US" sz="3200" dirty="0">
              <a:solidFill>
                <a:schemeClr val="bg1"/>
              </a:solidFill>
            </a:endParaRPr>
          </a:p>
        </p:txBody>
      </p:sp>
      <p:sp>
        <p:nvSpPr>
          <p:cNvPr id="6" name="云形标注 5"/>
          <p:cNvSpPr/>
          <p:nvPr/>
        </p:nvSpPr>
        <p:spPr>
          <a:xfrm>
            <a:off x="2452392" y="923482"/>
            <a:ext cx="1886674" cy="1099917"/>
          </a:xfrm>
          <a:prstGeom prst="cloudCallout">
            <a:avLst>
              <a:gd name="adj1" fmla="val -44759"/>
              <a:gd name="adj2" fmla="val 6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请求进行通信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云形标注 6"/>
          <p:cNvSpPr/>
          <p:nvPr/>
        </p:nvSpPr>
        <p:spPr>
          <a:xfrm>
            <a:off x="8662255" y="682747"/>
            <a:ext cx="1666755" cy="973188"/>
          </a:xfrm>
          <a:prstGeom prst="cloudCallout">
            <a:avLst>
              <a:gd name="adj1" fmla="val -35416"/>
              <a:gd name="adj2" fmla="val 684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同意进行通信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云形标注 7"/>
          <p:cNvSpPr/>
          <p:nvPr/>
        </p:nvSpPr>
        <p:spPr>
          <a:xfrm>
            <a:off x="2917707" y="855265"/>
            <a:ext cx="1696279" cy="1338469"/>
          </a:xfrm>
          <a:prstGeom prst="cloudCallout">
            <a:avLst>
              <a:gd name="adj1" fmla="val -69403"/>
              <a:gd name="adj2" fmla="val 450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ysClr val="windowText" lastClr="000000"/>
                </a:solidFill>
              </a:rPr>
              <a:t>好的，开始通信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880035" y="905757"/>
            <a:ext cx="16167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FF0000"/>
                </a:solidFill>
              </a:rPr>
              <a:t>握手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10" name="左右箭头 9"/>
          <p:cNvSpPr/>
          <p:nvPr/>
        </p:nvSpPr>
        <p:spPr>
          <a:xfrm rot="16200000">
            <a:off x="1039887" y="4050913"/>
            <a:ext cx="980585" cy="47581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左右箭头 10"/>
          <p:cNvSpPr/>
          <p:nvPr/>
        </p:nvSpPr>
        <p:spPr>
          <a:xfrm rot="16200000">
            <a:off x="9094177" y="4040061"/>
            <a:ext cx="980585" cy="464251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文本框 11"/>
          <p:cNvSpPr txBox="1"/>
          <p:nvPr/>
        </p:nvSpPr>
        <p:spPr>
          <a:xfrm>
            <a:off x="607967" y="3336865"/>
            <a:ext cx="1844425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AES</a:t>
            </a:r>
            <a:r>
              <a:rPr lang="zh-CN" altLang="en-US" sz="2400" dirty="0" smtClean="0">
                <a:solidFill>
                  <a:schemeClr val="bg1"/>
                </a:solidFill>
              </a:rPr>
              <a:t>加解密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662255" y="3336864"/>
            <a:ext cx="1844425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AES</a:t>
            </a:r>
            <a:r>
              <a:rPr lang="zh-CN" altLang="en-US" sz="2400" dirty="0" smtClean="0">
                <a:solidFill>
                  <a:schemeClr val="bg1"/>
                </a:solidFill>
              </a:rPr>
              <a:t>加解密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7" name="左右箭头 16"/>
          <p:cNvSpPr/>
          <p:nvPr/>
        </p:nvSpPr>
        <p:spPr>
          <a:xfrm rot="16200000">
            <a:off x="1039887" y="2625745"/>
            <a:ext cx="980585" cy="47581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文本框 17"/>
          <p:cNvSpPr txBox="1"/>
          <p:nvPr/>
        </p:nvSpPr>
        <p:spPr>
          <a:xfrm>
            <a:off x="607967" y="1909579"/>
            <a:ext cx="1844425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</a:rPr>
              <a:t>无线模块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662255" y="1911696"/>
            <a:ext cx="1844425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</a:rPr>
              <a:t>无线模块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1" name="左右箭头 20"/>
          <p:cNvSpPr/>
          <p:nvPr/>
        </p:nvSpPr>
        <p:spPr>
          <a:xfrm rot="16200000">
            <a:off x="9088394" y="2625745"/>
            <a:ext cx="980585" cy="47581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4.81481E-6 L 0.50377 -0.04444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182" y="-22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7037E-7 L -0.56641 0.00185 " pathEditMode="relative" rAng="0" ptsTypes="AA">
                                      <p:cBhvr>
                                        <p:cTn id="4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320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2.22222E-6 L 0.52188 -0.03102 " pathEditMode="relative" rAng="0" ptsTypes="AA">
                                      <p:cBhvr>
                                        <p:cTn id="6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94" y="-15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 animBg="1"/>
      <p:bldP spid="6" grpId="1" animBg="1"/>
      <p:bldP spid="6" grpId="2" animBg="1"/>
      <p:bldP spid="7" grpId="0" animBg="1"/>
      <p:bldP spid="7" grpId="1" animBg="1"/>
      <p:bldP spid="7" grpId="2" animBg="1"/>
      <p:bldP spid="8" grpId="0" animBg="1"/>
      <p:bldP spid="8" grpId="1" animBg="1"/>
      <p:bldP spid="8" grpId="2" animBg="1"/>
      <p:bldP spid="10" grpId="0" animBg="1"/>
      <p:bldP spid="11" grpId="0" animBg="1"/>
      <p:bldP spid="12" grpId="0" animBg="1"/>
      <p:bldP spid="14" grpId="0" animBg="1"/>
      <p:bldP spid="17" grpId="0" animBg="1"/>
      <p:bldP spid="18" grpId="0" animBg="1"/>
      <p:bldP spid="20" grpId="0" animBg="1"/>
      <p:bldP spid="2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550769" y="942536"/>
            <a:ext cx="1641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FF0000"/>
                </a:solidFill>
              </a:rPr>
              <a:t>短信验证</a:t>
            </a:r>
            <a:endParaRPr lang="en-US" sz="2800" dirty="0">
              <a:solidFill>
                <a:srgbClr val="FF000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447" y="4220601"/>
            <a:ext cx="1844425" cy="131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889164" y="4380398"/>
            <a:ext cx="150870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 sz="2800" dirty="0">
                <a:solidFill>
                  <a:schemeClr val="bg1"/>
                </a:solidFill>
              </a:rPr>
              <a:t>用户端</a:t>
            </a:r>
            <a:endParaRPr lang="en-US" altLang="en-US" sz="2800" dirty="0">
              <a:solidFill>
                <a:schemeClr val="bg1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6245" y="4707541"/>
            <a:ext cx="1395373" cy="135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本框 5"/>
          <p:cNvSpPr txBox="1">
            <a:spLocks noChangeArrowheads="1"/>
          </p:cNvSpPr>
          <p:nvPr/>
        </p:nvSpPr>
        <p:spPr bwMode="auto">
          <a:xfrm>
            <a:off x="9060367" y="4882166"/>
            <a:ext cx="1383569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 sz="3200" dirty="0">
                <a:solidFill>
                  <a:schemeClr val="bg1"/>
                </a:solidFill>
              </a:rPr>
              <a:t>终端</a:t>
            </a:r>
            <a:endParaRPr lang="en-US" altLang="en-US" sz="3200" dirty="0">
              <a:solidFill>
                <a:schemeClr val="bg1"/>
              </a:solidFill>
            </a:endParaRPr>
          </a:p>
        </p:txBody>
      </p:sp>
      <p:sp>
        <p:nvSpPr>
          <p:cNvPr id="7" name="左右箭头 6"/>
          <p:cNvSpPr/>
          <p:nvPr/>
        </p:nvSpPr>
        <p:spPr>
          <a:xfrm rot="14210762">
            <a:off x="487884" y="3584142"/>
            <a:ext cx="1076068" cy="47581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左右箭头 7"/>
          <p:cNvSpPr/>
          <p:nvPr/>
        </p:nvSpPr>
        <p:spPr>
          <a:xfrm rot="18585138">
            <a:off x="9601825" y="4074307"/>
            <a:ext cx="1081822" cy="47581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文本框 8"/>
          <p:cNvSpPr txBox="1"/>
          <p:nvPr/>
        </p:nvSpPr>
        <p:spPr>
          <a:xfrm>
            <a:off x="9804124" y="3355162"/>
            <a:ext cx="1734834" cy="52322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</a:rPr>
              <a:t>GSM</a:t>
            </a:r>
            <a:r>
              <a:rPr lang="zh-CN" altLang="en-US" sz="2800" dirty="0" smtClean="0">
                <a:solidFill>
                  <a:schemeClr val="bg1"/>
                </a:solidFill>
              </a:rPr>
              <a:t>模块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0" y="2836661"/>
            <a:ext cx="1621145" cy="52322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/>
                </a:solidFill>
              </a:rPr>
              <a:t>按键模块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3242" y="4402606"/>
            <a:ext cx="724770" cy="864563"/>
          </a:xfrm>
          <a:prstGeom prst="rect">
            <a:avLst/>
          </a:prstGeom>
        </p:spPr>
      </p:pic>
      <p:sp>
        <p:nvSpPr>
          <p:cNvPr id="12" name="左右箭头 11"/>
          <p:cNvSpPr/>
          <p:nvPr/>
        </p:nvSpPr>
        <p:spPr>
          <a:xfrm rot="10800000">
            <a:off x="2243294" y="4574770"/>
            <a:ext cx="1609947" cy="47581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左右箭头 12"/>
          <p:cNvSpPr/>
          <p:nvPr/>
        </p:nvSpPr>
        <p:spPr>
          <a:xfrm rot="18366290">
            <a:off x="1502548" y="3577061"/>
            <a:ext cx="1169983" cy="47581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文本框 13"/>
          <p:cNvSpPr txBox="1"/>
          <p:nvPr/>
        </p:nvSpPr>
        <p:spPr>
          <a:xfrm>
            <a:off x="1807734" y="1881526"/>
            <a:ext cx="1702292" cy="52322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/>
                </a:solidFill>
              </a:rPr>
              <a:t>无线模块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6" name="左右箭头 15"/>
          <p:cNvSpPr/>
          <p:nvPr/>
        </p:nvSpPr>
        <p:spPr>
          <a:xfrm rot="3134619">
            <a:off x="8691941" y="4069952"/>
            <a:ext cx="1081822" cy="47581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文本框 16"/>
          <p:cNvSpPr txBox="1"/>
          <p:nvPr/>
        </p:nvSpPr>
        <p:spPr>
          <a:xfrm>
            <a:off x="7811275" y="2457262"/>
            <a:ext cx="1802656" cy="52322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/>
                </a:solidFill>
              </a:rPr>
              <a:t>无线模块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5" name="云形标注 14"/>
          <p:cNvSpPr/>
          <p:nvPr/>
        </p:nvSpPr>
        <p:spPr>
          <a:xfrm>
            <a:off x="9890955" y="2294915"/>
            <a:ext cx="1561171" cy="761020"/>
          </a:xfrm>
          <a:prstGeom prst="cloudCallout">
            <a:avLst>
              <a:gd name="adj1" fmla="val -1382"/>
              <a:gd name="adj2" fmla="val 848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</a:rPr>
              <a:t>验证码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8" name="云形标注 17"/>
          <p:cNvSpPr/>
          <p:nvPr/>
        </p:nvSpPr>
        <p:spPr>
          <a:xfrm>
            <a:off x="1948855" y="811217"/>
            <a:ext cx="1561171" cy="761020"/>
          </a:xfrm>
          <a:prstGeom prst="cloudCallout">
            <a:avLst>
              <a:gd name="adj1" fmla="val -1382"/>
              <a:gd name="adj2" fmla="val 848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</a:rPr>
              <a:t>验证码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802633" y="2849095"/>
            <a:ext cx="1707393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AES</a:t>
            </a:r>
            <a:r>
              <a:rPr lang="zh-CN" altLang="en-US" sz="2400" dirty="0" smtClean="0">
                <a:solidFill>
                  <a:schemeClr val="bg1"/>
                </a:solidFill>
              </a:rPr>
              <a:t>加解密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811275" y="3385939"/>
            <a:ext cx="1844425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AES</a:t>
            </a:r>
            <a:r>
              <a:rPr lang="zh-CN" altLang="en-US" sz="2400" dirty="0" smtClean="0">
                <a:solidFill>
                  <a:schemeClr val="bg1"/>
                </a:solidFill>
              </a:rPr>
              <a:t>加解密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1" name="上下箭头 20"/>
          <p:cNvSpPr/>
          <p:nvPr/>
        </p:nvSpPr>
        <p:spPr>
          <a:xfrm>
            <a:off x="2460193" y="2404746"/>
            <a:ext cx="338763" cy="431501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上下箭头 21"/>
          <p:cNvSpPr/>
          <p:nvPr/>
        </p:nvSpPr>
        <p:spPr>
          <a:xfrm>
            <a:off x="8522345" y="2980482"/>
            <a:ext cx="312488" cy="39960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359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3.7037E-6 L -0.53372 0.15416 " pathEditMode="relative" rAng="0" ptsTypes="AA">
                                      <p:cBhvr>
                                        <p:cTn id="4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693" y="7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1.11111E-6 L 0.49088 0.08056 " pathEditMode="relative" rAng="0" ptsTypes="AA">
                                      <p:cBhvr>
                                        <p:cTn id="62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544" y="40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 animBg="1"/>
      <p:bldP spid="8" grpId="0" animBg="1"/>
      <p:bldP spid="9" grpId="0" animBg="1"/>
      <p:bldP spid="10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5" grpId="0" animBg="1"/>
      <p:bldP spid="15" grpId="1" animBg="1"/>
      <p:bldP spid="15" grpId="2" animBg="1"/>
      <p:bldP spid="18" grpId="0" animBg="1"/>
      <p:bldP spid="18" grpId="1" animBg="1"/>
      <p:bldP spid="19" grpId="0" animBg="1"/>
      <p:bldP spid="20" grpId="0" animBg="1"/>
      <p:bldP spid="21" grpId="0" animBg="1"/>
      <p:bldP spid="2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552381" cy="6047619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0" y="256478"/>
            <a:ext cx="1761893" cy="702527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椭圆 4"/>
          <p:cNvSpPr/>
          <p:nvPr/>
        </p:nvSpPr>
        <p:spPr>
          <a:xfrm>
            <a:off x="286215" y="959005"/>
            <a:ext cx="1761893" cy="702527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椭圆 5"/>
          <p:cNvSpPr/>
          <p:nvPr/>
        </p:nvSpPr>
        <p:spPr>
          <a:xfrm>
            <a:off x="286214" y="3187129"/>
            <a:ext cx="1761893" cy="702527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文本框 6"/>
          <p:cNvSpPr txBox="1"/>
          <p:nvPr/>
        </p:nvSpPr>
        <p:spPr>
          <a:xfrm>
            <a:off x="2442117" y="256478"/>
            <a:ext cx="1929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系统初始化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553629" y="1070517"/>
            <a:ext cx="2486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检测</a:t>
            </a:r>
            <a:r>
              <a:rPr lang="zh-CN" altLang="en-US" dirty="0" smtClean="0">
                <a:solidFill>
                  <a:srgbClr val="FF0000"/>
                </a:solidFill>
              </a:rPr>
              <a:t>无线模块是否连接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765502" y="3345366"/>
            <a:ext cx="16057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GSM</a:t>
            </a:r>
            <a:r>
              <a:rPr lang="zh-CN" altLang="en-US" dirty="0" smtClean="0">
                <a:solidFill>
                  <a:srgbClr val="FF0000"/>
                </a:solidFill>
              </a:rPr>
              <a:t>模块自检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690732" y="4806176"/>
            <a:ext cx="1159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终端设备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3" name="直接箭头连接符 12"/>
          <p:cNvCxnSpPr>
            <a:stCxn id="4" idx="6"/>
          </p:cNvCxnSpPr>
          <p:nvPr/>
        </p:nvCxnSpPr>
        <p:spPr>
          <a:xfrm flipV="1">
            <a:off x="1761893" y="524107"/>
            <a:ext cx="791736" cy="8363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endCxn id="8" idx="1"/>
          </p:cNvCxnSpPr>
          <p:nvPr/>
        </p:nvCxnSpPr>
        <p:spPr>
          <a:xfrm flipV="1">
            <a:off x="2048107" y="1255183"/>
            <a:ext cx="505522" cy="2720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6" idx="6"/>
            <a:endCxn id="9" idx="1"/>
          </p:cNvCxnSpPr>
          <p:nvPr/>
        </p:nvCxnSpPr>
        <p:spPr>
          <a:xfrm flipV="1">
            <a:off x="2048107" y="3530032"/>
            <a:ext cx="717395" cy="836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541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542857" cy="6047619"/>
          </a:xfrm>
          <a:prstGeom prst="rect">
            <a:avLst/>
          </a:prstGeom>
        </p:spPr>
      </p:pic>
      <p:sp>
        <p:nvSpPr>
          <p:cNvPr id="3" name="椭圆 2"/>
          <p:cNvSpPr/>
          <p:nvPr/>
        </p:nvSpPr>
        <p:spPr>
          <a:xfrm>
            <a:off x="0" y="334538"/>
            <a:ext cx="2709747" cy="1037063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椭圆 3"/>
          <p:cNvSpPr/>
          <p:nvPr/>
        </p:nvSpPr>
        <p:spPr>
          <a:xfrm>
            <a:off x="-1" y="1977454"/>
            <a:ext cx="1494263" cy="212619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234176" y="1862254"/>
            <a:ext cx="3267307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3300760" y="680224"/>
            <a:ext cx="2252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输出一组</a:t>
            </a:r>
            <a:r>
              <a:rPr lang="en-US" altLang="zh-CN" dirty="0" smtClean="0">
                <a:solidFill>
                  <a:srgbClr val="FF0000"/>
                </a:solidFill>
              </a:rPr>
              <a:t>GPS</a:t>
            </a:r>
            <a:r>
              <a:rPr lang="zh-CN" altLang="en-US" dirty="0" smtClean="0">
                <a:solidFill>
                  <a:srgbClr val="FF0000"/>
                </a:solidFill>
              </a:rPr>
              <a:t>数据包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358993" y="2864523"/>
            <a:ext cx="1773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GSM</a:t>
            </a:r>
            <a:r>
              <a:rPr lang="zh-CN" altLang="en-US" dirty="0" smtClean="0">
                <a:solidFill>
                  <a:srgbClr val="FF0000"/>
                </a:solidFill>
              </a:rPr>
              <a:t>模块自检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690732" y="4806176"/>
            <a:ext cx="1159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终端设备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288155" y="2196790"/>
            <a:ext cx="1460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握手成功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2" name="直接箭头连接符 11"/>
          <p:cNvCxnSpPr>
            <a:endCxn id="7" idx="1"/>
          </p:cNvCxnSpPr>
          <p:nvPr/>
        </p:nvCxnSpPr>
        <p:spPr>
          <a:xfrm flipV="1">
            <a:off x="2709747" y="864890"/>
            <a:ext cx="591013" cy="1052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endCxn id="8" idx="1"/>
          </p:cNvCxnSpPr>
          <p:nvPr/>
        </p:nvCxnSpPr>
        <p:spPr>
          <a:xfrm flipV="1">
            <a:off x="1494262" y="3049189"/>
            <a:ext cx="864731" cy="2961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>
            <a:off x="4460488" y="1862254"/>
            <a:ext cx="89210" cy="3345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1304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542857" cy="604761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90732" y="4806176"/>
            <a:ext cx="1159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用户设备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0" y="356838"/>
            <a:ext cx="2219092" cy="591015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椭圆 5"/>
          <p:cNvSpPr/>
          <p:nvPr/>
        </p:nvSpPr>
        <p:spPr>
          <a:xfrm>
            <a:off x="-139391" y="947853"/>
            <a:ext cx="4716966" cy="6133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189571" y="3191077"/>
            <a:ext cx="919975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78420" y="3568390"/>
            <a:ext cx="133814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3098274" y="467680"/>
            <a:ext cx="4415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一系列初始化，并检测无线模块是否连接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12272" y="1784865"/>
            <a:ext cx="2330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输出一组</a:t>
            </a:r>
            <a:r>
              <a:rPr lang="en-US" altLang="zh-CN" dirty="0" smtClean="0">
                <a:solidFill>
                  <a:srgbClr val="FF0000"/>
                </a:solidFill>
              </a:rPr>
              <a:t>GPS</a:t>
            </a:r>
            <a:r>
              <a:rPr lang="zh-CN" altLang="en-US" dirty="0" smtClean="0">
                <a:solidFill>
                  <a:srgbClr val="FF0000"/>
                </a:solidFill>
              </a:rPr>
              <a:t>数据包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784195" y="2966467"/>
            <a:ext cx="1137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握手成功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51463" y="3375743"/>
            <a:ext cx="2129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输入的验证码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6" name="直接箭头连接符 15"/>
          <p:cNvCxnSpPr>
            <a:endCxn id="11" idx="1"/>
          </p:cNvCxnSpPr>
          <p:nvPr/>
        </p:nvCxnSpPr>
        <p:spPr>
          <a:xfrm>
            <a:off x="2219092" y="635620"/>
            <a:ext cx="879182" cy="16726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6" idx="5"/>
          </p:cNvCxnSpPr>
          <p:nvPr/>
        </p:nvCxnSpPr>
        <p:spPr>
          <a:xfrm>
            <a:off x="3886791" y="1471352"/>
            <a:ext cx="194555" cy="44665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肘形连接符 21"/>
          <p:cNvCxnSpPr/>
          <p:nvPr/>
        </p:nvCxnSpPr>
        <p:spPr>
          <a:xfrm>
            <a:off x="1179241" y="3151133"/>
            <a:ext cx="604954" cy="39944"/>
          </a:xfrm>
          <a:prstGeom prst="bentConnector3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肘形连接符 26"/>
          <p:cNvCxnSpPr/>
          <p:nvPr/>
        </p:nvCxnSpPr>
        <p:spPr>
          <a:xfrm>
            <a:off x="1517959" y="3516230"/>
            <a:ext cx="434897" cy="915"/>
          </a:xfrm>
          <a:prstGeom prst="bentConnector3">
            <a:avLst>
              <a:gd name="adj1" fmla="val 62820"/>
            </a:avLst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126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设计背景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215293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银行</a:t>
            </a:r>
            <a:r>
              <a:rPr lang="zh-CN" altLang="en-US" dirty="0" smtClean="0"/>
              <a:t>卡磁条容易被复制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汽车开锁信号容易被重放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在现在技术的发展下，加密算法容易被破解</a:t>
            </a:r>
            <a:endParaRPr lang="en-US" altLang="zh-CN" dirty="0" smtClean="0"/>
          </a:p>
          <a:p>
            <a:endParaRPr 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06352" y="4761681"/>
            <a:ext cx="9613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需求：一种更加安全有效的加密通信方式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图片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1338" y="627063"/>
            <a:ext cx="1336675" cy="1341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65200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533333" cy="603809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90732" y="4806176"/>
            <a:ext cx="1159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终端设备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479502" y="3133493"/>
            <a:ext cx="992459" cy="3456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椭圆 4"/>
          <p:cNvSpPr/>
          <p:nvPr/>
        </p:nvSpPr>
        <p:spPr>
          <a:xfrm>
            <a:off x="105936" y="4181708"/>
            <a:ext cx="869795" cy="31223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/>
          <p:cNvSpPr txBox="1"/>
          <p:nvPr/>
        </p:nvSpPr>
        <p:spPr>
          <a:xfrm>
            <a:off x="1951463" y="2983171"/>
            <a:ext cx="21521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向用户手机发送的验证码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951463" y="4181708"/>
            <a:ext cx="1572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解锁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sp>
        <p:nvSpPr>
          <p:cNvPr id="9" name="椭圆 8"/>
          <p:cNvSpPr/>
          <p:nvPr/>
        </p:nvSpPr>
        <p:spPr>
          <a:xfrm>
            <a:off x="8726087" y="1159726"/>
            <a:ext cx="1636579" cy="84749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文本框 9"/>
          <p:cNvSpPr txBox="1"/>
          <p:nvPr/>
        </p:nvSpPr>
        <p:spPr>
          <a:xfrm>
            <a:off x="8726087" y="2613839"/>
            <a:ext cx="2051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用户收到的验证码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2" name="直接箭头连接符 11"/>
          <p:cNvCxnSpPr>
            <a:endCxn id="10" idx="0"/>
          </p:cNvCxnSpPr>
          <p:nvPr/>
        </p:nvCxnSpPr>
        <p:spPr>
          <a:xfrm>
            <a:off x="9544376" y="2007219"/>
            <a:ext cx="207624" cy="60662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V="1">
            <a:off x="1471961" y="3166945"/>
            <a:ext cx="579863" cy="13939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endCxn id="7" idx="1"/>
          </p:cNvCxnSpPr>
          <p:nvPr/>
        </p:nvCxnSpPr>
        <p:spPr>
          <a:xfrm>
            <a:off x="975731" y="4337825"/>
            <a:ext cx="975732" cy="2854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3313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222" y="0"/>
            <a:ext cx="90875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668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/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111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AFDF75"/>
            </a:gs>
            <a:gs pos="50000">
              <a:srgbClr val="8BC25D"/>
            </a:gs>
            <a:gs pos="100000">
              <a:srgbClr val="437527"/>
            </a:gs>
          </a:gsLst>
          <a:lin ang="252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形标注 3"/>
          <p:cNvSpPr/>
          <p:nvPr/>
        </p:nvSpPr>
        <p:spPr>
          <a:xfrm>
            <a:off x="3303588" y="2486025"/>
            <a:ext cx="1535112" cy="704850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/>
              <a:t>密文（</a:t>
            </a:r>
            <a:r>
              <a:rPr lang="en-US" altLang="zh-CN" dirty="0"/>
              <a:t>k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20483" name="Rectangle 1"/>
          <p:cNvSpPr txBox="1">
            <a:spLocks/>
          </p:cNvSpPr>
          <p:nvPr/>
        </p:nvSpPr>
        <p:spPr bwMode="auto">
          <a:xfrm>
            <a:off x="1030288" y="627063"/>
            <a:ext cx="883285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defTabSz="914400" eaLnBrk="1" hangingPunct="1">
              <a:lnSpc>
                <a:spcPct val="90000"/>
              </a:lnSpc>
            </a:pPr>
            <a:r>
              <a:rPr lang="zh-CN" altLang="en-US" sz="4400" dirty="0">
                <a:solidFill>
                  <a:srgbClr val="FF0000"/>
                </a:solidFill>
                <a:latin typeface="Tw Cen MT"/>
              </a:rPr>
              <a:t>系统工作原理</a:t>
            </a:r>
          </a:p>
        </p:txBody>
      </p:sp>
      <p:sp>
        <p:nvSpPr>
          <p:cNvPr id="7" name="Rectangle 2"/>
          <p:cNvSpPr txBox="1">
            <a:spLocks/>
          </p:cNvSpPr>
          <p:nvPr/>
        </p:nvSpPr>
        <p:spPr>
          <a:xfrm>
            <a:off x="1295400" y="1611313"/>
            <a:ext cx="8832850" cy="449580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effectLst>
                  <a:outerShdw blurRad="228600" algn="ctr" rotWithShape="0">
                    <a:prstClr val="black">
                      <a:alpha val="53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228600" algn="ctr" rotWithShape="0">
                    <a:prstClr val="black">
                      <a:alpha val="53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228600" algn="ctr" rotWithShape="0">
                    <a:prstClr val="black">
                      <a:alpha val="53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228600" algn="ctr" rotWithShape="0">
                    <a:prstClr val="black">
                      <a:alpha val="53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228600" algn="ctr" rotWithShape="0">
                    <a:prstClr val="black">
                      <a:alpha val="53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40080" lvl="1" indent="-274320" fontAlgn="auto">
              <a:spcBef>
                <a:spcPts val="550"/>
              </a:spcBef>
              <a:spcAft>
                <a:spcPts val="0"/>
              </a:spcAft>
              <a:buClr>
                <a:srgbClr val="3891A7"/>
              </a:buClr>
              <a:buSzPct val="70000"/>
              <a:buFont typeface="Wingdings"/>
              <a:buChar char="Ø"/>
              <a:defRPr/>
            </a:pPr>
            <a:r>
              <a:rPr lang="zh-CN" altLang="en-US" dirty="0" smtClean="0"/>
              <a:t>传统工作方式：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388" y="3330575"/>
            <a:ext cx="723900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7100" y="5713413"/>
            <a:ext cx="871538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椭圆形标注 9"/>
          <p:cNvSpPr/>
          <p:nvPr/>
        </p:nvSpPr>
        <p:spPr>
          <a:xfrm>
            <a:off x="1068388" y="2405063"/>
            <a:ext cx="1533525" cy="706437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/>
              <a:t>明文（</a:t>
            </a:r>
            <a:r>
              <a:rPr lang="en-US" altLang="zh-CN" dirty="0"/>
              <a:t>k</a:t>
            </a:r>
            <a:r>
              <a:rPr lang="zh-CN" altLang="en-US" dirty="0"/>
              <a:t>）</a:t>
            </a:r>
            <a:endParaRPr 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325" y="3323384"/>
            <a:ext cx="1335088" cy="822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3413" y="3595688"/>
            <a:ext cx="3735387" cy="33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8475" y="3595688"/>
            <a:ext cx="1447800" cy="33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224838" y="4787900"/>
            <a:ext cx="1517650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文本框 15"/>
          <p:cNvSpPr txBox="1">
            <a:spLocks noChangeArrowheads="1"/>
          </p:cNvSpPr>
          <p:nvPr/>
        </p:nvSpPr>
        <p:spPr bwMode="auto">
          <a:xfrm>
            <a:off x="906463" y="4284663"/>
            <a:ext cx="8778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/>
              <a:t>用户端</a:t>
            </a:r>
            <a:endParaRPr lang="en-US" altLang="en-US"/>
          </a:p>
        </p:txBody>
      </p:sp>
      <p:sp>
        <p:nvSpPr>
          <p:cNvPr id="17" name="文本框 16"/>
          <p:cNvSpPr txBox="1">
            <a:spLocks noChangeArrowheads="1"/>
          </p:cNvSpPr>
          <p:nvPr/>
        </p:nvSpPr>
        <p:spPr bwMode="auto">
          <a:xfrm>
            <a:off x="8620358" y="6466479"/>
            <a:ext cx="6463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 dirty="0" smtClean="0"/>
              <a:t>终端</a:t>
            </a:r>
            <a:endParaRPr lang="en-US" altLang="en-US" dirty="0"/>
          </a:p>
        </p:txBody>
      </p:sp>
      <p:sp>
        <p:nvSpPr>
          <p:cNvPr id="18" name="矩形 17"/>
          <p:cNvSpPr/>
          <p:nvPr/>
        </p:nvSpPr>
        <p:spPr>
          <a:xfrm rot="1639328">
            <a:off x="8007350" y="5067300"/>
            <a:ext cx="2262188" cy="9239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</a:rPr>
              <a:t>解锁！</a:t>
            </a:r>
          </a:p>
        </p:txBody>
      </p:sp>
      <p:sp>
        <p:nvSpPr>
          <p:cNvPr id="5" name="椭圆形标注 4"/>
          <p:cNvSpPr/>
          <p:nvPr/>
        </p:nvSpPr>
        <p:spPr>
          <a:xfrm>
            <a:off x="8443913" y="2532063"/>
            <a:ext cx="1535112" cy="704850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/>
              <a:t>明文（</a:t>
            </a:r>
            <a:r>
              <a:rPr lang="en-US" altLang="zh-CN" dirty="0"/>
              <a:t>k</a:t>
            </a:r>
            <a:r>
              <a:rPr lang="zh-CN" altLang="en-US" dirty="0"/>
              <a:t>）</a:t>
            </a:r>
            <a:endParaRPr lang="en-US" dirty="0"/>
          </a:p>
        </p:txBody>
      </p:sp>
      <p:pic>
        <p:nvPicPr>
          <p:cNvPr id="20497" name="图片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1338" y="627063"/>
            <a:ext cx="1336675" cy="1341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78800" y="3258030"/>
            <a:ext cx="1603282" cy="95303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4615E-6 -2.96296E-6 L 0.225 0.01181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50" y="5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87179E-6 2.96296E-6 L 0.52244 0.00602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122" y="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5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53 -0.00069 L 0.03077 -0.00069 C 0.04295 -0.00069 0.05801 0.10139 0.05801 0.18426 L 0.05801 0.36945 " pathEditMode="relative" rAng="0" ptsTypes="AAAA">
                                      <p:cBhvr>
                                        <p:cTn id="6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24" y="1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8" presetID="10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 override="childStyle">
                                        <p:cTn id="69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normal"/>
                                          </p:val>
                                        </p:tav>
                                        <p:tav tm="50000">
                                          <p:val>
                                            <p:strVal val="bold"/>
                                          </p:val>
                                        </p:tav>
                                        <p:tav tm="60000">
                                          <p:val>
                                            <p:strVal val="normal"/>
                                          </p:val>
                                        </p:tav>
                                        <p:tav tm="100000">
                                          <p:val>
                                            <p:strVal val="normal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10" grpId="0" animBg="1"/>
      <p:bldP spid="10" grpId="1" animBg="1"/>
      <p:bldP spid="10" grpId="2" animBg="1"/>
      <p:bldP spid="16" grpId="0"/>
      <p:bldP spid="17" grpId="0"/>
      <p:bldP spid="18" grpId="0"/>
      <p:bldP spid="18" grpId="1"/>
      <p:bldP spid="5" grpId="0" animBg="1"/>
      <p:bldP spid="5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/>
          </p:cNvSpPr>
          <p:nvPr>
            <p:ph idx="1"/>
          </p:nvPr>
        </p:nvSpPr>
        <p:spPr>
          <a:xfrm>
            <a:off x="827088" y="1600200"/>
            <a:ext cx="8832850" cy="4495800"/>
          </a:xfrm>
        </p:spPr>
        <p:txBody>
          <a:bodyPr/>
          <a:lstStyle/>
          <a:p>
            <a:pPr marL="640080" lvl="1" indent="-274320" fontAlgn="auto">
              <a:spcBef>
                <a:spcPts val="550"/>
              </a:spcBef>
              <a:spcAft>
                <a:spcPts val="0"/>
              </a:spcAft>
              <a:buClr>
                <a:srgbClr val="3891A7"/>
              </a:buClr>
              <a:buSzPct val="70000"/>
              <a:buFont typeface="Wingdings"/>
              <a:buChar char="Ø"/>
              <a:defRPr/>
            </a:pPr>
            <a:r>
              <a:rPr lang="zh-CN" altLang="en-US" dirty="0" smtClean="0"/>
              <a:t>传统工作方式的重放攻击方式：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113" y="3294411"/>
            <a:ext cx="723900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8825" y="5677249"/>
            <a:ext cx="871538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1325" y="3200749"/>
            <a:ext cx="1335088" cy="1052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138" y="3559524"/>
            <a:ext cx="3735387" cy="33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3559524"/>
            <a:ext cx="1447800" cy="33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056563" y="4751736"/>
            <a:ext cx="1517650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7850" y="5466111"/>
            <a:ext cx="871538" cy="776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928311">
            <a:off x="3766344" y="4866830"/>
            <a:ext cx="2381250" cy="33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2916446">
            <a:off x="6055520" y="4779517"/>
            <a:ext cx="2379662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椭圆形标注 15"/>
          <p:cNvSpPr/>
          <p:nvPr/>
        </p:nvSpPr>
        <p:spPr>
          <a:xfrm>
            <a:off x="8275638" y="2495899"/>
            <a:ext cx="1535112" cy="704850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/>
              <a:t>明文（</a:t>
            </a:r>
            <a:r>
              <a:rPr lang="en-US" altLang="zh-CN" dirty="0"/>
              <a:t>k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17" name="椭圆形标注 16"/>
          <p:cNvSpPr/>
          <p:nvPr/>
        </p:nvSpPr>
        <p:spPr>
          <a:xfrm>
            <a:off x="827088" y="2419699"/>
            <a:ext cx="1535112" cy="704850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/>
              <a:t>明文（</a:t>
            </a:r>
            <a:r>
              <a:rPr lang="en-US" altLang="zh-CN" dirty="0"/>
              <a:t>k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18" name="椭圆形标注 17"/>
          <p:cNvSpPr/>
          <p:nvPr/>
        </p:nvSpPr>
        <p:spPr>
          <a:xfrm>
            <a:off x="3135313" y="2449861"/>
            <a:ext cx="1535112" cy="704850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/>
              <a:t>密文（</a:t>
            </a:r>
            <a:r>
              <a:rPr lang="en-US" altLang="zh-CN" dirty="0"/>
              <a:t>k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19" name="椭圆形标注 18"/>
          <p:cNvSpPr/>
          <p:nvPr/>
        </p:nvSpPr>
        <p:spPr>
          <a:xfrm>
            <a:off x="3135313" y="2433986"/>
            <a:ext cx="1535112" cy="70643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/>
              <a:t>密文（</a:t>
            </a:r>
            <a:r>
              <a:rPr lang="en-US" altLang="zh-CN" dirty="0"/>
              <a:t>k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20" name="椭圆形标注 19"/>
          <p:cNvSpPr/>
          <p:nvPr/>
        </p:nvSpPr>
        <p:spPr>
          <a:xfrm>
            <a:off x="8261350" y="2495899"/>
            <a:ext cx="1533525" cy="704850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/>
              <a:t>明文（</a:t>
            </a:r>
            <a:r>
              <a:rPr lang="en-US" altLang="zh-CN" dirty="0"/>
              <a:t>k</a:t>
            </a:r>
            <a:r>
              <a:rPr lang="zh-CN" altLang="en-US" dirty="0"/>
              <a:t>）</a:t>
            </a:r>
            <a:endParaRPr lang="en-US" dirty="0"/>
          </a:p>
        </p:txBody>
      </p:sp>
      <p:pic>
        <p:nvPicPr>
          <p:cNvPr id="21523" name="图片 2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1338" y="627063"/>
            <a:ext cx="1336675" cy="1341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Rectangle 1"/>
          <p:cNvSpPr txBox="1">
            <a:spLocks/>
          </p:cNvSpPr>
          <p:nvPr/>
        </p:nvSpPr>
        <p:spPr bwMode="auto">
          <a:xfrm>
            <a:off x="1030288" y="627063"/>
            <a:ext cx="883285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defTabSz="914400" eaLnBrk="1" hangingPunct="1">
              <a:lnSpc>
                <a:spcPct val="90000"/>
              </a:lnSpc>
            </a:pPr>
            <a:r>
              <a:rPr lang="zh-CN" altLang="en-US" sz="4400" dirty="0">
                <a:solidFill>
                  <a:srgbClr val="FF0000"/>
                </a:solidFill>
                <a:latin typeface="Tw Cen MT"/>
              </a:rPr>
              <a:t>系统工作原理</a:t>
            </a: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41248" y="3260808"/>
            <a:ext cx="1603282" cy="95303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33333E-6 L 0.23242 0.00717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15" y="3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0 L 0.51888 0.0088 " pathEditMode="relative" rAng="0" ptsTypes="AA">
                                      <p:cBhvr>
                                        <p:cTn id="59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38" y="440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4.81481E-6 L 0.23724 0.33311 " pathEditMode="relative" rAng="0" ptsTypes="AA">
                                      <p:cBhvr>
                                        <p:cTn id="61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62" y="166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2.22222E-6 L 0.02787 0.37014 " pathEditMode="relative" rAng="0" ptsTypes="AA">
                                      <p:cBhvr>
                                        <p:cTn id="71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1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 nodeType="clickPar">
                      <p:stCondLst>
                        <p:cond delay="indefinite"/>
                      </p:stCondLst>
                      <p:childTnLst>
                        <p:par>
                          <p:cTn id="7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 nodeType="clickPar">
                      <p:stCondLst>
                        <p:cond delay="indefinite"/>
                      </p:stCondLst>
                      <p:childTnLst>
                        <p:par>
                          <p:cTn id="7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724 0.33311 L 0.5224 0.00278 " pathEditMode="relative" rAng="0" ptsTypes="AA">
                                      <p:cBhvr>
                                        <p:cTn id="79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258" y="-16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 nodeType="clickPar">
                      <p:stCondLst>
                        <p:cond delay="indefinite"/>
                      </p:stCondLst>
                      <p:childTnLst>
                        <p:par>
                          <p:cTn id="8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 nodeType="clickPar">
                      <p:stCondLst>
                        <p:cond delay="indefinite"/>
                      </p:stCondLst>
                      <p:childTnLst>
                        <p:par>
                          <p:cTn id="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22222E-6 L 0.00351 0.35717 " pathEditMode="relative" rAng="0" ptsTypes="AA">
                                      <p:cBhvr>
                                        <p:cTn id="9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" y="178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7" grpId="0" animBg="1"/>
      <p:bldP spid="17" grpId="1" animBg="1"/>
      <p:bldP spid="17" grpId="2" animBg="1"/>
      <p:bldP spid="18" grpId="0" animBg="1"/>
      <p:bldP spid="18" grpId="1" animBg="1"/>
      <p:bldP spid="18" grpId="2" animBg="1"/>
      <p:bldP spid="18" grpId="3" animBg="1"/>
      <p:bldP spid="19" grpId="0" animBg="1"/>
      <p:bldP spid="19" grpId="1" animBg="1"/>
      <p:bldP spid="19" grpId="2" animBg="1"/>
      <p:bldP spid="20" grpId="0" animBg="1"/>
      <p:bldP spid="20" grpId="1" animBg="1"/>
      <p:bldP spid="20" grpId="2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形标注 3"/>
          <p:cNvSpPr/>
          <p:nvPr/>
        </p:nvSpPr>
        <p:spPr>
          <a:xfrm>
            <a:off x="2720975" y="2486025"/>
            <a:ext cx="1535113" cy="704850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/>
              <a:t>密文</a:t>
            </a:r>
            <a:r>
              <a:rPr lang="en-US" altLang="zh-CN" sz="1400" dirty="0"/>
              <a:t>(k</a:t>
            </a:r>
            <a:r>
              <a:rPr lang="zh-CN" altLang="en-US" sz="1400" dirty="0"/>
              <a:t>，</a:t>
            </a:r>
            <a:r>
              <a:rPr lang="en-US" altLang="zh-CN" sz="1400" dirty="0"/>
              <a:t>t)</a:t>
            </a:r>
            <a:endParaRPr lang="en-US" sz="1400" dirty="0"/>
          </a:p>
        </p:txBody>
      </p:sp>
      <p:sp>
        <p:nvSpPr>
          <p:cNvPr id="6" name="Rectangle 2"/>
          <p:cNvSpPr>
            <a:spLocks noGrp="1"/>
          </p:cNvSpPr>
          <p:nvPr>
            <p:ph idx="1"/>
          </p:nvPr>
        </p:nvSpPr>
        <p:spPr>
          <a:xfrm>
            <a:off x="712788" y="1611313"/>
            <a:ext cx="8832850" cy="4495800"/>
          </a:xfrm>
        </p:spPr>
        <p:txBody>
          <a:bodyPr/>
          <a:lstStyle/>
          <a:p>
            <a:pPr marL="640080" lvl="1" indent="-274320" fontAlgn="auto">
              <a:spcBef>
                <a:spcPts val="550"/>
              </a:spcBef>
              <a:spcAft>
                <a:spcPts val="0"/>
              </a:spcAft>
              <a:buClr>
                <a:srgbClr val="3891A7"/>
              </a:buClr>
              <a:buSzPct val="70000"/>
              <a:buFont typeface="Wingdings"/>
              <a:buChar char="Ø"/>
              <a:defRPr/>
            </a:pPr>
            <a:r>
              <a:rPr lang="zh-CN" altLang="en-US" dirty="0" smtClean="0"/>
              <a:t>基于时间工作方式：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188" y="3330575"/>
            <a:ext cx="725487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4488" y="5713413"/>
            <a:ext cx="871537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椭圆形标注 8"/>
          <p:cNvSpPr/>
          <p:nvPr/>
        </p:nvSpPr>
        <p:spPr>
          <a:xfrm>
            <a:off x="484188" y="2405063"/>
            <a:ext cx="1535112" cy="706437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/>
              <a:t>明文（</a:t>
            </a:r>
            <a:r>
              <a:rPr lang="en-US" altLang="zh-CN" dirty="0"/>
              <a:t>k</a:t>
            </a:r>
            <a:r>
              <a:rPr lang="zh-CN" altLang="en-US" dirty="0"/>
              <a:t>）</a:t>
            </a:r>
            <a:endParaRPr 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6988" y="3236913"/>
            <a:ext cx="1335087" cy="1052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4275" y="3595688"/>
            <a:ext cx="1447800" cy="33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641432" y="4787106"/>
            <a:ext cx="1517650" cy="334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文本框 14"/>
          <p:cNvSpPr txBox="1">
            <a:spLocks noChangeArrowheads="1"/>
          </p:cNvSpPr>
          <p:nvPr/>
        </p:nvSpPr>
        <p:spPr bwMode="auto">
          <a:xfrm>
            <a:off x="1435100" y="4241800"/>
            <a:ext cx="87788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/>
              <a:t>用户端</a:t>
            </a:r>
            <a:endParaRPr lang="en-US" altLang="en-US"/>
          </a:p>
        </p:txBody>
      </p:sp>
      <p:sp>
        <p:nvSpPr>
          <p:cNvPr id="16" name="文本框 15"/>
          <p:cNvSpPr txBox="1">
            <a:spLocks noChangeArrowheads="1"/>
          </p:cNvSpPr>
          <p:nvPr/>
        </p:nvSpPr>
        <p:spPr bwMode="auto">
          <a:xfrm>
            <a:off x="8019728" y="6488113"/>
            <a:ext cx="6463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 dirty="0" smtClean="0"/>
              <a:t>终端</a:t>
            </a:r>
            <a:endParaRPr lang="en-US" altLang="en-US" dirty="0"/>
          </a:p>
        </p:txBody>
      </p:sp>
      <p:sp>
        <p:nvSpPr>
          <p:cNvPr id="17" name="云形标注 16"/>
          <p:cNvSpPr/>
          <p:nvPr/>
        </p:nvSpPr>
        <p:spPr>
          <a:xfrm>
            <a:off x="981075" y="5103813"/>
            <a:ext cx="1585913" cy="914400"/>
          </a:xfrm>
          <a:prstGeom prst="cloudCallout">
            <a:avLst>
              <a:gd name="adj1" fmla="val -4808"/>
              <a:gd name="adj2" fmla="val -9444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/>
              <a:t>时间（</a:t>
            </a:r>
            <a:r>
              <a:rPr lang="en-US" altLang="zh-CN" dirty="0"/>
              <a:t>t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18" name="矩形 17"/>
          <p:cNvSpPr/>
          <p:nvPr/>
        </p:nvSpPr>
        <p:spPr>
          <a:xfrm>
            <a:off x="214313" y="2062163"/>
            <a:ext cx="4267200" cy="3041650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9" name="矩形 18"/>
          <p:cNvSpPr/>
          <p:nvPr/>
        </p:nvSpPr>
        <p:spPr>
          <a:xfrm>
            <a:off x="7062788" y="3190875"/>
            <a:ext cx="2709862" cy="3667125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0" name="云形标注 19"/>
          <p:cNvSpPr/>
          <p:nvPr/>
        </p:nvSpPr>
        <p:spPr>
          <a:xfrm>
            <a:off x="5057775" y="5726113"/>
            <a:ext cx="1584325" cy="914400"/>
          </a:xfrm>
          <a:prstGeom prst="cloudCallout">
            <a:avLst>
              <a:gd name="adj1" fmla="val 60092"/>
              <a:gd name="adj2" fmla="val -8472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/>
              <a:t>时间（</a:t>
            </a:r>
            <a:r>
              <a:rPr lang="en-US" altLang="zh-CN" dirty="0"/>
              <a:t>t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21" name="椭圆形标注 20"/>
          <p:cNvSpPr/>
          <p:nvPr/>
        </p:nvSpPr>
        <p:spPr>
          <a:xfrm>
            <a:off x="7861300" y="2532063"/>
            <a:ext cx="1533525" cy="704850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/>
              <a:t>明文（</a:t>
            </a:r>
            <a:r>
              <a:rPr lang="en-US" altLang="zh-CN" dirty="0"/>
              <a:t>k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22" name="矩形 21"/>
          <p:cNvSpPr/>
          <p:nvPr/>
        </p:nvSpPr>
        <p:spPr>
          <a:xfrm rot="1639328">
            <a:off x="7424738" y="5067300"/>
            <a:ext cx="2262187" cy="9239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</a:rPr>
              <a:t>解锁！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0800" y="3595688"/>
            <a:ext cx="3735388" cy="33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49" name="图片 2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1338" y="627063"/>
            <a:ext cx="1336675" cy="1341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Rectangle 1"/>
          <p:cNvSpPr txBox="1">
            <a:spLocks/>
          </p:cNvSpPr>
          <p:nvPr/>
        </p:nvSpPr>
        <p:spPr bwMode="auto">
          <a:xfrm>
            <a:off x="1030288" y="627063"/>
            <a:ext cx="883285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defTabSz="914400" eaLnBrk="1" hangingPunct="1">
              <a:lnSpc>
                <a:spcPct val="90000"/>
              </a:lnSpc>
            </a:pPr>
            <a:r>
              <a:rPr lang="zh-CN" altLang="en-US" sz="4400" dirty="0">
                <a:solidFill>
                  <a:srgbClr val="FF0000"/>
                </a:solidFill>
                <a:latin typeface="Tw Cen MT"/>
              </a:rPr>
              <a:t>系统工作原理</a:t>
            </a: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23989" y="3281090"/>
            <a:ext cx="1603282" cy="95303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4615E-6 -2.96296E-6 L 0.225 0.01181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50" y="5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87179E-6 2.96296E-6 L 0.52244 0.00602 " pathEditMode="relative" rAng="0" ptsTypes="AA">
                                      <p:cBhvr>
                                        <p:cTn id="6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122" y="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5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53 -0.00069 L 0.03077 -0.00069 C 0.04295 -0.00069 0.05801 0.10139 0.05801 0.18426 L 0.05801 0.36945 " pathEditMode="relative" rAng="0" ptsTypes="AAAA">
                                      <p:cBhvr>
                                        <p:cTn id="7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24" y="1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0" presetID="10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 override="childStyle">
                                        <p:cTn id="81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normal"/>
                                          </p:val>
                                        </p:tav>
                                        <p:tav tm="50000">
                                          <p:val>
                                            <p:strVal val="bold"/>
                                          </p:val>
                                        </p:tav>
                                        <p:tav tm="60000">
                                          <p:val>
                                            <p:strVal val="normal"/>
                                          </p:val>
                                        </p:tav>
                                        <p:tav tm="100000">
                                          <p:val>
                                            <p:strVal val="normal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9" grpId="0" animBg="1"/>
      <p:bldP spid="9" grpId="1" animBg="1"/>
      <p:bldP spid="9" grpId="2" animBg="1"/>
      <p:bldP spid="15" grpId="0"/>
      <p:bldP spid="16" grpId="0"/>
      <p:bldP spid="17" grpId="0" animBg="1"/>
      <p:bldP spid="18" grpId="0" animBg="1"/>
      <p:bldP spid="19" grpId="0" animBg="1"/>
      <p:bldP spid="20" grpId="0" animBg="1"/>
      <p:bldP spid="21" grpId="0" animBg="1"/>
      <p:bldP spid="21" grpId="1" animBg="1"/>
      <p:bldP spid="22" grpId="0"/>
      <p:bldP spid="2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810500" y="3122613"/>
            <a:ext cx="2451100" cy="332898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矩形 4"/>
          <p:cNvSpPr/>
          <p:nvPr/>
        </p:nvSpPr>
        <p:spPr>
          <a:xfrm>
            <a:off x="596900" y="2765425"/>
            <a:ext cx="4038600" cy="18700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2"/>
          <p:cNvSpPr>
            <a:spLocks noGrp="1"/>
          </p:cNvSpPr>
          <p:nvPr>
            <p:ph idx="1"/>
          </p:nvPr>
        </p:nvSpPr>
        <p:spPr>
          <a:xfrm>
            <a:off x="1181100" y="1587500"/>
            <a:ext cx="8832850" cy="4495800"/>
          </a:xfrm>
        </p:spPr>
        <p:txBody>
          <a:bodyPr/>
          <a:lstStyle/>
          <a:p>
            <a:pPr marL="640080" lvl="1" indent="-274320" fontAlgn="auto">
              <a:spcBef>
                <a:spcPts val="550"/>
              </a:spcBef>
              <a:spcAft>
                <a:spcPts val="0"/>
              </a:spcAft>
              <a:buClr>
                <a:srgbClr val="3891A7"/>
              </a:buClr>
              <a:buSzPct val="70000"/>
              <a:buFont typeface="Wingdings"/>
              <a:buChar char="Ø"/>
              <a:defRPr/>
            </a:pPr>
            <a:r>
              <a:rPr lang="zh-CN" altLang="en-US" dirty="0" smtClean="0"/>
              <a:t>传统工作方式的重放攻击方式：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088" y="3306763"/>
            <a:ext cx="72390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2800" y="5689600"/>
            <a:ext cx="871538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5300" y="3213100"/>
            <a:ext cx="1335088" cy="1050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9113" y="3571875"/>
            <a:ext cx="3735387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175" y="3571875"/>
            <a:ext cx="1447800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109744" y="4763294"/>
            <a:ext cx="1519237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1825" y="5478463"/>
            <a:ext cx="871538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928311">
            <a:off x="3821113" y="4878388"/>
            <a:ext cx="2379662" cy="33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2916446">
            <a:off x="6109495" y="4790281"/>
            <a:ext cx="2379662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椭圆形标注 17"/>
          <p:cNvSpPr/>
          <p:nvPr/>
        </p:nvSpPr>
        <p:spPr>
          <a:xfrm>
            <a:off x="8329613" y="2506663"/>
            <a:ext cx="1535112" cy="706437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/>
              <a:t>明文（</a:t>
            </a:r>
            <a:r>
              <a:rPr lang="en-US" altLang="zh-CN" dirty="0"/>
              <a:t>k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19" name="云形标注 18"/>
          <p:cNvSpPr/>
          <p:nvPr/>
        </p:nvSpPr>
        <p:spPr>
          <a:xfrm>
            <a:off x="1055688" y="5402263"/>
            <a:ext cx="1458912" cy="985837"/>
          </a:xfrm>
          <a:prstGeom prst="cloudCallout">
            <a:avLst>
              <a:gd name="adj1" fmla="val -19091"/>
              <a:gd name="adj2" fmla="val -1165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/>
              <a:t>时间（</a:t>
            </a:r>
            <a:r>
              <a:rPr lang="en-US" altLang="zh-CN" dirty="0"/>
              <a:t>t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20" name="文本框 19"/>
          <p:cNvSpPr txBox="1">
            <a:spLocks noChangeArrowheads="1"/>
          </p:cNvSpPr>
          <p:nvPr/>
        </p:nvSpPr>
        <p:spPr bwMode="auto">
          <a:xfrm>
            <a:off x="1763713" y="4260850"/>
            <a:ext cx="8778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zh-CN" altLang="en-US"/>
              <a:t>用户端</a:t>
            </a:r>
            <a:endParaRPr lang="en-US" altLang="en-US"/>
          </a:p>
        </p:txBody>
      </p:sp>
      <p:sp>
        <p:nvSpPr>
          <p:cNvPr id="21" name="椭圆形标注 20"/>
          <p:cNvSpPr/>
          <p:nvPr/>
        </p:nvSpPr>
        <p:spPr>
          <a:xfrm>
            <a:off x="881063" y="2430463"/>
            <a:ext cx="1535112" cy="706437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/>
              <a:t>明文（</a:t>
            </a:r>
            <a:r>
              <a:rPr lang="en-US" altLang="zh-CN" dirty="0"/>
              <a:t>k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22" name="椭圆形标注 21"/>
          <p:cNvSpPr/>
          <p:nvPr/>
        </p:nvSpPr>
        <p:spPr>
          <a:xfrm>
            <a:off x="3189288" y="2460625"/>
            <a:ext cx="1535112" cy="70643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/>
              <a:t>密文（</a:t>
            </a:r>
            <a:r>
              <a:rPr lang="en-US" altLang="zh-CN" sz="1400" dirty="0"/>
              <a:t>k</a:t>
            </a:r>
            <a:r>
              <a:rPr lang="zh-CN" altLang="en-US" sz="1400" dirty="0"/>
              <a:t>，</a:t>
            </a:r>
            <a:r>
              <a:rPr lang="en-US" altLang="zh-CN" sz="1400" dirty="0"/>
              <a:t>t</a:t>
            </a:r>
            <a:r>
              <a:rPr lang="zh-CN" altLang="en-US" sz="1400" dirty="0"/>
              <a:t>）</a:t>
            </a:r>
            <a:endParaRPr lang="en-US" sz="1400" dirty="0"/>
          </a:p>
        </p:txBody>
      </p:sp>
      <p:sp>
        <p:nvSpPr>
          <p:cNvPr id="23" name="云形标注 22"/>
          <p:cNvSpPr/>
          <p:nvPr/>
        </p:nvSpPr>
        <p:spPr>
          <a:xfrm>
            <a:off x="6311900" y="2254250"/>
            <a:ext cx="1360488" cy="981075"/>
          </a:xfrm>
          <a:prstGeom prst="cloudCallout">
            <a:avLst>
              <a:gd name="adj1" fmla="val 51243"/>
              <a:gd name="adj2" fmla="val 12851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/>
              <a:t>时间（</a:t>
            </a:r>
            <a:r>
              <a:rPr lang="en-US" altLang="zh-CN" dirty="0"/>
              <a:t>t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24" name="云形标注 23"/>
          <p:cNvSpPr/>
          <p:nvPr/>
        </p:nvSpPr>
        <p:spPr>
          <a:xfrm>
            <a:off x="1055688" y="5397500"/>
            <a:ext cx="1458912" cy="985838"/>
          </a:xfrm>
          <a:prstGeom prst="cloudCallout">
            <a:avLst>
              <a:gd name="adj1" fmla="val -19091"/>
              <a:gd name="adj2" fmla="val -1165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/>
              <a:t>时间</a:t>
            </a:r>
            <a:r>
              <a:rPr lang="en-US" altLang="zh-CN" dirty="0"/>
              <a:t>(</a:t>
            </a:r>
            <a:r>
              <a:rPr lang="en-US" altLang="zh-CN" dirty="0" err="1"/>
              <a:t>t+k</a:t>
            </a:r>
            <a:r>
              <a:rPr lang="en-US" altLang="zh-CN" dirty="0"/>
              <a:t>)</a:t>
            </a:r>
            <a:endParaRPr lang="en-US" dirty="0"/>
          </a:p>
        </p:txBody>
      </p:sp>
      <p:sp>
        <p:nvSpPr>
          <p:cNvPr id="25" name="云形标注 24"/>
          <p:cNvSpPr/>
          <p:nvPr/>
        </p:nvSpPr>
        <p:spPr>
          <a:xfrm>
            <a:off x="6296025" y="2244725"/>
            <a:ext cx="1360488" cy="979488"/>
          </a:xfrm>
          <a:prstGeom prst="cloudCallout">
            <a:avLst>
              <a:gd name="adj1" fmla="val 51243"/>
              <a:gd name="adj2" fmla="val 12851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/>
              <a:t>时间</a:t>
            </a:r>
            <a:r>
              <a:rPr lang="en-US" altLang="zh-CN" dirty="0"/>
              <a:t>(</a:t>
            </a:r>
            <a:r>
              <a:rPr lang="en-US" altLang="zh-CN" dirty="0" err="1"/>
              <a:t>t+k</a:t>
            </a:r>
            <a:r>
              <a:rPr lang="en-US" altLang="zh-CN" dirty="0"/>
              <a:t>)</a:t>
            </a:r>
            <a:endParaRPr lang="en-US" dirty="0"/>
          </a:p>
        </p:txBody>
      </p:sp>
      <p:sp>
        <p:nvSpPr>
          <p:cNvPr id="26" name="矩形 25"/>
          <p:cNvSpPr/>
          <p:nvPr/>
        </p:nvSpPr>
        <p:spPr>
          <a:xfrm rot="1752306">
            <a:off x="7583488" y="4972050"/>
            <a:ext cx="2492375" cy="12001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</a:rPr>
              <a:t>时间不匹配</a:t>
            </a:r>
            <a:endParaRPr lang="en-US" altLang="zh-CN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lt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</a:rPr>
              <a:t>解锁失败</a:t>
            </a:r>
          </a:p>
        </p:txBody>
      </p:sp>
      <p:pic>
        <p:nvPicPr>
          <p:cNvPr id="23577" name="图片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1338" y="627063"/>
            <a:ext cx="1336675" cy="1341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Rectangle 1"/>
          <p:cNvSpPr txBox="1">
            <a:spLocks/>
          </p:cNvSpPr>
          <p:nvPr/>
        </p:nvSpPr>
        <p:spPr bwMode="auto">
          <a:xfrm>
            <a:off x="1030288" y="627063"/>
            <a:ext cx="883285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defTabSz="914400" eaLnBrk="1" hangingPunct="1">
              <a:lnSpc>
                <a:spcPct val="90000"/>
              </a:lnSpc>
            </a:pPr>
            <a:r>
              <a:rPr lang="zh-CN" altLang="en-US" sz="4400" dirty="0">
                <a:solidFill>
                  <a:srgbClr val="FF0000"/>
                </a:solidFill>
                <a:latin typeface="Tw Cen MT"/>
              </a:rPr>
              <a:t>系统工作原理</a:t>
            </a:r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28034" y="3276648"/>
            <a:ext cx="1603282" cy="95303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5128E-6 1.11111E-6 L 0.23237 0.00717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19" y="3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87179E-6 2.96296E-6 L 0.23718 0.3331 " pathEditMode="relative" rAng="0" ptsTypes="AA">
                                      <p:cBhvr>
                                        <p:cTn id="71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59" y="166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 nodeType="clickPar">
                      <p:stCondLst>
                        <p:cond delay="indefinite"/>
                      </p:stCondLst>
                      <p:childTnLst>
                        <p:par>
                          <p:cTn id="7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718 0.3331 L 0.52244 0.00277 " pathEditMode="relative" rAng="0" ptsTypes="AA">
                                      <p:cBhvr>
                                        <p:cTn id="8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10" y="-16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 nodeType="clickPar">
                      <p:stCondLst>
                        <p:cond delay="indefinite"/>
                      </p:stCondLst>
                      <p:childTnLst>
                        <p:par>
                          <p:cTn id="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 nodeType="clickPar">
                      <p:stCondLst>
                        <p:cond delay="indefinite"/>
                      </p:stCondLst>
                      <p:childTnLst>
                        <p:par>
                          <p:cTn id="9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6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87179E-6 0 L 0.00352 0.35718 " pathEditMode="relative" rAng="0" ptsTypes="AA">
                                      <p:cBhvr>
                                        <p:cTn id="97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6" y="17847"/>
                                    </p:animMotion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 nodeType="clickPar">
                      <p:stCondLst>
                        <p:cond delay="indefinite"/>
                      </p:stCondLst>
                      <p:childTnLst>
                        <p:par>
                          <p:cTn id="10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8" grpId="0" animBg="1"/>
      <p:bldP spid="18" grpId="1" animBg="1"/>
      <p:bldP spid="19" grpId="0" animBg="1"/>
      <p:bldP spid="19" grpId="1" animBg="1"/>
      <p:bldP spid="20" grpId="0"/>
      <p:bldP spid="21" grpId="0" animBg="1"/>
      <p:bldP spid="21" grpId="1" animBg="1"/>
      <p:bldP spid="21" grpId="2" animBg="1"/>
      <p:bldP spid="22" grpId="0" animBg="1"/>
      <p:bldP spid="22" grpId="1" animBg="1"/>
      <p:bldP spid="22" grpId="2" animBg="1"/>
      <p:bldP spid="22" grpId="3" animBg="1"/>
      <p:bldP spid="23" grpId="0" animBg="1"/>
      <p:bldP spid="23" grpId="1" animBg="1"/>
      <p:bldP spid="24" grpId="0" animBg="1"/>
      <p:bldP spid="25" grpId="0" animBg="1"/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设计的关键</a:t>
            </a:r>
            <a:r>
              <a:rPr lang="en-US" altLang="zh-CN" dirty="0" smtClean="0">
                <a:solidFill>
                  <a:srgbClr val="FF0000"/>
                </a:solidFill>
              </a:rPr>
              <a:t>——</a:t>
            </a:r>
            <a:r>
              <a:rPr lang="zh-CN" altLang="en-US" dirty="0" smtClean="0">
                <a:solidFill>
                  <a:srgbClr val="FF0000"/>
                </a:solidFill>
              </a:rPr>
              <a:t>动态密钥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11658" y="2219218"/>
            <a:ext cx="9637160" cy="3899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bg1"/>
                </a:solidFill>
              </a:rPr>
              <a:t>使用动态密钥的优点：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bg1"/>
                </a:solidFill>
              </a:rPr>
              <a:t>	1</a:t>
            </a:r>
            <a:r>
              <a:rPr lang="zh-CN" altLang="en-US" sz="2400" dirty="0" smtClean="0">
                <a:solidFill>
                  <a:schemeClr val="bg1"/>
                </a:solidFill>
              </a:rPr>
              <a:t>）实现了一次一密的登录模式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bg1"/>
                </a:solidFill>
              </a:rPr>
              <a:t>	2</a:t>
            </a:r>
            <a:r>
              <a:rPr lang="zh-CN" altLang="en-US" sz="2400" dirty="0" smtClean="0">
                <a:solidFill>
                  <a:schemeClr val="bg1"/>
                </a:solidFill>
              </a:rPr>
              <a:t>）较传统的对称密钥加密算法来说，留给攻击者攻击的时间更少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</a:rPr>
              <a:t>	</a:t>
            </a:r>
            <a:r>
              <a:rPr lang="en-US" sz="2400" dirty="0" smtClean="0">
                <a:solidFill>
                  <a:schemeClr val="bg1"/>
                </a:solidFill>
              </a:rPr>
              <a:t>3</a:t>
            </a:r>
            <a:r>
              <a:rPr lang="zh-CN" altLang="en-US" sz="2400" dirty="0" smtClean="0">
                <a:solidFill>
                  <a:schemeClr val="bg1"/>
                </a:solidFill>
              </a:rPr>
              <a:t>）能够有效防御重放攻击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bg1"/>
                </a:solidFill>
              </a:rPr>
              <a:t>基于时间的动态密钥的不足：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	</a:t>
            </a:r>
            <a:r>
              <a:rPr lang="zh-CN" altLang="en-US" sz="2400" dirty="0" smtClean="0">
                <a:solidFill>
                  <a:schemeClr val="bg1"/>
                </a:solidFill>
              </a:rPr>
              <a:t>对时间同步有很高的要求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3020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/>
                </a:solidFill>
                <a:effectLst/>
              </a:rPr>
              <a:t>本设计主要以动态密钥的产生为中心进行设计；</a:t>
            </a:r>
            <a:endParaRPr lang="en-US" altLang="zh-CN" dirty="0" smtClean="0">
              <a:solidFill>
                <a:schemeClr val="bg1"/>
              </a:solidFill>
              <a:effectLst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/>
                </a:solidFill>
                <a:effectLst/>
              </a:rPr>
              <a:t>使用时钟芯片作为加密时产生动态密钥的时间来源；</a:t>
            </a:r>
            <a:endParaRPr lang="en-US" altLang="zh-CN" dirty="0" smtClean="0">
              <a:solidFill>
                <a:schemeClr val="bg1"/>
              </a:solidFill>
              <a:effectLst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/>
                </a:solidFill>
                <a:effectLst/>
              </a:rPr>
              <a:t>为了弥补时钟模块的误差加密时每十秒产生一个密钥；</a:t>
            </a:r>
            <a:endParaRPr lang="en-US" altLang="zh-CN" dirty="0" smtClean="0">
              <a:solidFill>
                <a:schemeClr val="bg1"/>
              </a:solidFill>
              <a:effectLst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/>
                </a:solidFill>
                <a:effectLst/>
              </a:rPr>
              <a:t>为了防止时钟芯片的误差过大，引入</a:t>
            </a:r>
            <a:r>
              <a:rPr lang="en-US" altLang="zh-CN" dirty="0" smtClean="0">
                <a:solidFill>
                  <a:schemeClr val="bg1"/>
                </a:solidFill>
                <a:effectLst/>
              </a:rPr>
              <a:t>GPS</a:t>
            </a:r>
            <a:r>
              <a:rPr lang="zh-CN" altLang="en-US" dirty="0" smtClean="0">
                <a:solidFill>
                  <a:schemeClr val="bg1"/>
                </a:solidFill>
                <a:effectLst/>
              </a:rPr>
              <a:t>模块校准时钟模块</a:t>
            </a:r>
            <a:r>
              <a:rPr lang="zh-CN" altLang="en-US" dirty="0">
                <a:solidFill>
                  <a:schemeClr val="bg1"/>
                </a:solidFill>
                <a:effectLst/>
              </a:rPr>
              <a:t>；</a:t>
            </a:r>
            <a:endParaRPr lang="en-US" altLang="zh-CN" dirty="0" smtClean="0">
              <a:solidFill>
                <a:schemeClr val="bg1"/>
              </a:solidFill>
              <a:effectLst/>
            </a:endParaRPr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设计的关键</a:t>
            </a:r>
            <a:r>
              <a:rPr lang="en-US" altLang="zh-CN" dirty="0" smtClean="0">
                <a:solidFill>
                  <a:srgbClr val="FF0000"/>
                </a:solidFill>
              </a:rPr>
              <a:t>——</a:t>
            </a:r>
            <a:r>
              <a:rPr lang="zh-CN" altLang="en-US" dirty="0" smtClean="0">
                <a:solidFill>
                  <a:srgbClr val="FF0000"/>
                </a:solidFill>
              </a:rPr>
              <a:t>动态密钥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8495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 txBox="1">
            <a:spLocks/>
          </p:cNvSpPr>
          <p:nvPr/>
        </p:nvSpPr>
        <p:spPr>
          <a:xfrm>
            <a:off x="571500" y="793750"/>
            <a:ext cx="8750300" cy="869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zh-CN" altLang="en-US" sz="4400" smtClean="0">
                <a:solidFill>
                  <a:srgbClr val="FF0000"/>
                </a:solidFill>
                <a:latin typeface="Tw Cen MT"/>
              </a:rPr>
              <a:t>硬件系统说明</a:t>
            </a:r>
            <a:endParaRPr lang="zh-CN" altLang="en-US" sz="4400" dirty="0" smtClean="0">
              <a:solidFill>
                <a:srgbClr val="FF0000"/>
              </a:solidFill>
              <a:latin typeface="Tw Cen MT"/>
            </a:endParaRPr>
          </a:p>
        </p:txBody>
      </p:sp>
      <p:sp>
        <p:nvSpPr>
          <p:cNvPr id="5" name="Rectangle 2"/>
          <p:cNvSpPr txBox="1">
            <a:spLocks/>
          </p:cNvSpPr>
          <p:nvPr/>
        </p:nvSpPr>
        <p:spPr>
          <a:xfrm>
            <a:off x="2124461" y="2741651"/>
            <a:ext cx="6997235" cy="23210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effectLst>
                  <a:outerShdw blurRad="228600" algn="ctr" rotWithShape="0">
                    <a:prstClr val="black">
                      <a:alpha val="53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228600" algn="ctr" rotWithShape="0">
                    <a:prstClr val="black">
                      <a:alpha val="53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228600" algn="ctr" rotWithShape="0">
                    <a:prstClr val="black">
                      <a:alpha val="53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228600" algn="ctr" rotWithShape="0">
                    <a:prstClr val="black">
                      <a:alpha val="53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228600" algn="ctr" rotWithShape="0">
                    <a:prstClr val="black">
                      <a:alpha val="53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Bef>
                <a:spcPts val="700"/>
              </a:spcBef>
              <a:spcAft>
                <a:spcPts val="0"/>
              </a:spcAft>
              <a:buClr>
                <a:srgbClr val="FEB80A"/>
              </a:buClr>
              <a:buSzPct val="60000"/>
              <a:buNone/>
              <a:defRPr/>
            </a:pPr>
            <a:endParaRPr lang="zh-CN" altLang="en-US" sz="2900" dirty="0" smtClean="0">
              <a:latin typeface="Tw Cen MT"/>
            </a:endParaRPr>
          </a:p>
          <a:p>
            <a:pPr marL="365760" lvl="1" indent="0" fontAlgn="auto">
              <a:spcBef>
                <a:spcPts val="550"/>
              </a:spcBef>
              <a:spcAft>
                <a:spcPts val="0"/>
              </a:spcAft>
              <a:buClr>
                <a:srgbClr val="3891A7"/>
              </a:buClr>
              <a:buSzPct val="70000"/>
              <a:buNone/>
              <a:defRPr/>
            </a:pPr>
            <a:r>
              <a:rPr lang="zh-CN" altLang="en-US" sz="2600" dirty="0" smtClean="0">
                <a:latin typeface="+mn-ea"/>
              </a:rPr>
              <a:t>用户端：键盘、</a:t>
            </a:r>
            <a:r>
              <a:rPr lang="en-US" altLang="zh-CN" sz="2600" dirty="0" smtClean="0">
                <a:latin typeface="+mn-ea"/>
              </a:rPr>
              <a:t>GPS</a:t>
            </a:r>
            <a:r>
              <a:rPr lang="zh-CN" altLang="en-US" sz="2600" dirty="0" smtClean="0">
                <a:latin typeface="+mn-ea"/>
              </a:rPr>
              <a:t>、时钟模块、</a:t>
            </a:r>
            <a:r>
              <a:rPr lang="en-US" altLang="zh-CN" sz="2600" dirty="0" smtClean="0">
                <a:latin typeface="+mn-ea"/>
              </a:rPr>
              <a:t>nRF2401</a:t>
            </a:r>
          </a:p>
          <a:p>
            <a:pPr marL="365760" lvl="1" indent="0" fontAlgn="auto">
              <a:spcBef>
                <a:spcPts val="550"/>
              </a:spcBef>
              <a:spcAft>
                <a:spcPts val="0"/>
              </a:spcAft>
              <a:buClr>
                <a:srgbClr val="3891A7"/>
              </a:buClr>
              <a:buSzPct val="70000"/>
              <a:buFont typeface="Arial" panose="020B0604020202020204" pitchFamily="34" charset="0"/>
              <a:buNone/>
              <a:defRPr/>
            </a:pPr>
            <a:endParaRPr lang="en-US" altLang="zh-CN" u="sng" dirty="0" smtClean="0">
              <a:solidFill>
                <a:srgbClr val="FF0000"/>
              </a:solidFill>
              <a:latin typeface="Tw Cen MT"/>
            </a:endParaRPr>
          </a:p>
          <a:p>
            <a:pPr marL="365760" lvl="1" indent="0" fontAlgn="auto">
              <a:spcBef>
                <a:spcPts val="550"/>
              </a:spcBef>
              <a:spcAft>
                <a:spcPts val="0"/>
              </a:spcAft>
              <a:buClr>
                <a:srgbClr val="3891A7"/>
              </a:buClr>
              <a:buSzPct val="70000"/>
              <a:buFont typeface="Arial" panose="020B0604020202020204" pitchFamily="34" charset="0"/>
              <a:buNone/>
              <a:defRPr/>
            </a:pPr>
            <a:r>
              <a:rPr lang="zh-CN" altLang="en-US" sz="2600" dirty="0" smtClean="0">
                <a:latin typeface="+mn-ea"/>
              </a:rPr>
              <a:t>终端</a:t>
            </a:r>
            <a:r>
              <a:rPr lang="zh-CN" altLang="en-US" sz="2600" dirty="0" smtClean="0">
                <a:latin typeface="+mn-ea"/>
              </a:rPr>
              <a:t>：</a:t>
            </a:r>
            <a:r>
              <a:rPr lang="en-US" altLang="zh-CN" sz="2600" dirty="0" smtClean="0">
                <a:latin typeface="+mn-ea"/>
              </a:rPr>
              <a:t>GPS</a:t>
            </a:r>
            <a:r>
              <a:rPr lang="zh-CN" altLang="en-US" sz="2600" dirty="0" smtClean="0">
                <a:latin typeface="+mn-ea"/>
              </a:rPr>
              <a:t>、</a:t>
            </a:r>
            <a:r>
              <a:rPr lang="en-US" altLang="zh-CN" sz="2600" dirty="0" smtClean="0">
                <a:latin typeface="+mn-ea"/>
              </a:rPr>
              <a:t>GSM</a:t>
            </a:r>
            <a:r>
              <a:rPr lang="zh-CN" altLang="en-US" sz="2600" dirty="0" smtClean="0">
                <a:latin typeface="+mn-ea"/>
              </a:rPr>
              <a:t>、时钟模块、</a:t>
            </a:r>
            <a:r>
              <a:rPr lang="en-US" altLang="zh-CN" sz="2600" dirty="0" smtClean="0">
                <a:latin typeface="+mn-ea"/>
              </a:rPr>
              <a:t>nRF2401</a:t>
            </a:r>
            <a:endParaRPr lang="zh-CN" altLang="en-US" sz="2600" dirty="0" smtClean="0">
              <a:latin typeface="+mn-ea"/>
            </a:endParaRPr>
          </a:p>
          <a:p>
            <a:pPr marL="640080" lvl="1" indent="-274320" fontAlgn="auto">
              <a:spcBef>
                <a:spcPts val="550"/>
              </a:spcBef>
              <a:spcAft>
                <a:spcPts val="0"/>
              </a:spcAft>
              <a:buClr>
                <a:srgbClr val="3891A7"/>
              </a:buClr>
              <a:buSzPct val="70000"/>
              <a:buFont typeface="Wingdings"/>
              <a:buChar char="Ø"/>
              <a:defRPr/>
            </a:pPr>
            <a:endParaRPr lang="zh-CN" altLang="en-US" dirty="0" smtClean="0"/>
          </a:p>
          <a:p>
            <a:pPr marL="365760" lvl="1" indent="0" fontAlgn="auto">
              <a:spcBef>
                <a:spcPts val="550"/>
              </a:spcBef>
              <a:spcAft>
                <a:spcPts val="0"/>
              </a:spcAft>
              <a:buClr>
                <a:srgbClr val="3891A7"/>
              </a:buClr>
              <a:buSzPct val="70000"/>
              <a:buFont typeface="Arial" panose="020B0604020202020204" pitchFamily="34" charset="0"/>
              <a:buNone/>
              <a:defRPr/>
            </a:pPr>
            <a:endParaRPr lang="zh-CN" altLang="en-US" dirty="0" smtClean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1338" y="627063"/>
            <a:ext cx="1336675" cy="1341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54681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柏林">
  <a:themeElements>
    <a:clrScheme name="柏林">
      <a:dk1>
        <a:sysClr val="windowText" lastClr="000000"/>
      </a:dk1>
      <a:lt1>
        <a:sysClr val="window" lastClr="FFFFFF"/>
      </a:lt1>
      <a:dk2>
        <a:srgbClr val="6A9C41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54D289"/>
      </a:accent5>
      <a:accent6>
        <a:srgbClr val="6AD8CB"/>
      </a:accent6>
      <a:hlink>
        <a:srgbClr val="CAFB50"/>
      </a:hlink>
      <a:folHlink>
        <a:srgbClr val="DEFF8B"/>
      </a:folHlink>
    </a:clrScheme>
    <a:fontScheme name="柏林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柏林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TM04033917[[fn=柏林]]</Template>
  <TotalTime>627</TotalTime>
  <Words>476</Words>
  <Application>Microsoft Office PowerPoint</Application>
  <PresentationFormat>宽屏</PresentationFormat>
  <Paragraphs>141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9" baseType="lpstr">
      <vt:lpstr>Tw Cen MT</vt:lpstr>
      <vt:lpstr>宋体</vt:lpstr>
      <vt:lpstr>楷体</vt:lpstr>
      <vt:lpstr>Arial</vt:lpstr>
      <vt:lpstr>Trebuchet MS</vt:lpstr>
      <vt:lpstr>Wingdings</vt:lpstr>
      <vt:lpstr>柏林</vt:lpstr>
      <vt:lpstr>PowerPoint 演示文稿</vt:lpstr>
      <vt:lpstr>设计背景</vt:lpstr>
      <vt:lpstr>PowerPoint 演示文稿</vt:lpstr>
      <vt:lpstr>PowerPoint 演示文稿</vt:lpstr>
      <vt:lpstr>PowerPoint 演示文稿</vt:lpstr>
      <vt:lpstr>PowerPoint 演示文稿</vt:lpstr>
      <vt:lpstr>设计的关键——动态密钥</vt:lpstr>
      <vt:lpstr>设计的关键——动态密钥</vt:lpstr>
      <vt:lpstr>PowerPoint 演示文稿</vt:lpstr>
      <vt:lpstr>终端设备硬件组成</vt:lpstr>
      <vt:lpstr>用户设备硬件组成</vt:lpstr>
      <vt:lpstr>单片机最小系统</vt:lpstr>
      <vt:lpstr>流程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NUC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基于实时时钟技术的加密算法设计</dc:title>
  <dc:creator>thomas smith</dc:creator>
  <cp:lastModifiedBy>thomas smith</cp:lastModifiedBy>
  <cp:revision>47</cp:revision>
  <dcterms:created xsi:type="dcterms:W3CDTF">2017-06-10T12:19:50Z</dcterms:created>
  <dcterms:modified xsi:type="dcterms:W3CDTF">2017-06-10T23:00:30Z</dcterms:modified>
</cp:coreProperties>
</file>